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801600" cy="9601200" type="A3"/>
  <p:notesSz cx="9926638" cy="14301788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CC"/>
    <a:srgbClr val="FF7C80"/>
    <a:srgbClr val="FDEADA"/>
    <a:srgbClr val="FFCC66"/>
    <a:srgbClr val="FF66FF"/>
    <a:srgbClr val="FFFFFF"/>
    <a:srgbClr val="FFCCFF"/>
    <a:srgbClr val="CC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8" autoAdjust="0"/>
    <p:restoredTop sz="93372" autoAdjust="0"/>
  </p:normalViewPr>
  <p:slideViewPr>
    <p:cSldViewPr>
      <p:cViewPr>
        <p:scale>
          <a:sx n="66" d="100"/>
          <a:sy n="66" d="100"/>
        </p:scale>
        <p:origin x="-672" y="32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1" cy="715088"/>
          </a:xfrm>
          <a:prstGeom prst="rect">
            <a:avLst/>
          </a:prstGeom>
        </p:spPr>
        <p:txBody>
          <a:bodyPr vert="horz" lIns="138415" tIns="69208" rIns="138415" bIns="69208" rtlCol="0"/>
          <a:lstStyle>
            <a:lvl1pPr algn="l">
              <a:defRPr sz="17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801" y="1"/>
            <a:ext cx="4301541" cy="715088"/>
          </a:xfrm>
          <a:prstGeom prst="rect">
            <a:avLst/>
          </a:prstGeom>
        </p:spPr>
        <p:txBody>
          <a:bodyPr vert="horz" lIns="138415" tIns="69208" rIns="138415" bIns="69208" rtlCol="0"/>
          <a:lstStyle>
            <a:lvl1pPr algn="r">
              <a:defRPr sz="1700"/>
            </a:lvl1pPr>
          </a:lstStyle>
          <a:p>
            <a:fld id="{22B03877-BDEB-458E-8C17-80864AE3392E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87475" y="1074738"/>
            <a:ext cx="7151688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415" tIns="69208" rIns="138415" bIns="69208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6793351"/>
            <a:ext cx="7941310" cy="6435806"/>
          </a:xfrm>
          <a:prstGeom prst="rect">
            <a:avLst/>
          </a:prstGeom>
        </p:spPr>
        <p:txBody>
          <a:bodyPr vert="horz" lIns="138415" tIns="69208" rIns="138415" bIns="692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3584219"/>
            <a:ext cx="4301541" cy="715088"/>
          </a:xfrm>
          <a:prstGeom prst="rect">
            <a:avLst/>
          </a:prstGeom>
        </p:spPr>
        <p:txBody>
          <a:bodyPr vert="horz" lIns="138415" tIns="69208" rIns="138415" bIns="69208" rtlCol="0" anchor="b"/>
          <a:lstStyle>
            <a:lvl1pPr algn="l">
              <a:defRPr sz="17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801" y="13584219"/>
            <a:ext cx="4301541" cy="715088"/>
          </a:xfrm>
          <a:prstGeom prst="rect">
            <a:avLst/>
          </a:prstGeom>
        </p:spPr>
        <p:txBody>
          <a:bodyPr vert="horz" lIns="138415" tIns="69208" rIns="138415" bIns="69208" rtlCol="0" anchor="b"/>
          <a:lstStyle>
            <a:lvl1pPr algn="r">
              <a:defRPr sz="1700"/>
            </a:lvl1pPr>
          </a:lstStyle>
          <a:p>
            <a:fld id="{B96DEC6D-CA50-4D28-8E25-8E36611FEC6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91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DEC6D-CA50-4D28-8E25-8E36611FEC60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651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DEC6D-CA50-4D28-8E25-8E36611FEC60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6515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DEC6D-CA50-4D28-8E25-8E36611FEC60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1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9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435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603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27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955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808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40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89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03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859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180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2221-3E62-4875-ADEC-ED522482861A}" type="datetimeFigureOut">
              <a:rPr lang="fr-FR" smtClean="0"/>
              <a:t>21/05/2019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A154D-F502-4A06-B97A-3D4791CF19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36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712167" y="1632248"/>
            <a:ext cx="1789397" cy="264146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fr-FR" sz="1500" b="1" cap="all" dirty="0">
                <a:solidFill>
                  <a:schemeClr val="accent2">
                    <a:lumMod val="50000"/>
                  </a:schemeClr>
                </a:solidFill>
              </a:rPr>
              <a:t>produits bruts</a:t>
            </a:r>
            <a:endParaRPr lang="fr-FR" sz="1500" b="1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01" name="Flèche vers le bas 100"/>
          <p:cNvSpPr/>
          <p:nvPr/>
        </p:nvSpPr>
        <p:spPr>
          <a:xfrm>
            <a:off x="2670786" y="868963"/>
            <a:ext cx="1085522" cy="673994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dirty="0"/>
          </a:p>
        </p:txBody>
      </p:sp>
      <p:sp>
        <p:nvSpPr>
          <p:cNvPr id="118" name="Flèche vers le bas 117"/>
          <p:cNvSpPr/>
          <p:nvPr/>
        </p:nvSpPr>
        <p:spPr>
          <a:xfrm>
            <a:off x="10937305" y="1154707"/>
            <a:ext cx="1041226" cy="6454206"/>
          </a:xfrm>
          <a:prstGeom prst="downArrow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dirty="0">
              <a:solidFill>
                <a:srgbClr val="FFCCCC"/>
              </a:solidFill>
            </a:endParaRPr>
          </a:p>
        </p:txBody>
      </p:sp>
      <p:sp>
        <p:nvSpPr>
          <p:cNvPr id="2" name="Flèche vers le bas 1"/>
          <p:cNvSpPr/>
          <p:nvPr/>
        </p:nvSpPr>
        <p:spPr>
          <a:xfrm>
            <a:off x="5489542" y="987115"/>
            <a:ext cx="1112881" cy="661885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dirty="0"/>
          </a:p>
        </p:txBody>
      </p:sp>
      <p:sp>
        <p:nvSpPr>
          <p:cNvPr id="88" name="Rectangle 87"/>
          <p:cNvSpPr/>
          <p:nvPr/>
        </p:nvSpPr>
        <p:spPr>
          <a:xfrm>
            <a:off x="10649272" y="1473831"/>
            <a:ext cx="1713790" cy="5544616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fr-FR" sz="1500" b="1" cap="all" dirty="0">
                <a:solidFill>
                  <a:srgbClr val="FF0000"/>
                </a:solidFill>
                <a:ea typeface="Calibri"/>
                <a:cs typeface="Times New Roman"/>
              </a:rPr>
              <a:t>Critères </a:t>
            </a:r>
            <a:r>
              <a:rPr lang="fr-FR" sz="1500" b="1" cap="all" dirty="0" smtClean="0">
                <a:solidFill>
                  <a:srgbClr val="FF0000"/>
                </a:solidFill>
                <a:ea typeface="Calibri"/>
                <a:cs typeface="Times New Roman"/>
              </a:rPr>
              <a:t>d’achat </a:t>
            </a:r>
            <a:endParaRPr lang="fr-FR" sz="1500" b="1" cap="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88559" y="1746022"/>
            <a:ext cx="2865791" cy="2844362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</a:rPr>
              <a:t>produits transformes</a:t>
            </a:r>
            <a:endParaRPr lang="fr-FR" sz="15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691945" y="4232895"/>
            <a:ext cx="1638212" cy="27011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lnSpc>
                <a:spcPct val="115000"/>
              </a:lnSpc>
            </a:pPr>
            <a:r>
              <a:rPr lang="fr-FR" sz="1500" b="1" cap="all" dirty="0" smtClean="0">
                <a:solidFill>
                  <a:srgbClr val="FF0000"/>
                </a:solidFill>
                <a:ea typeface="Calibri"/>
                <a:cs typeface="Times New Roman"/>
              </a:rPr>
              <a:t>Provenance</a:t>
            </a:r>
          </a:p>
          <a:p>
            <a:pPr algn="ctr">
              <a:lnSpc>
                <a:spcPct val="115000"/>
              </a:lnSpc>
            </a:pPr>
            <a:r>
              <a:rPr lang="fr-FR" sz="900" b="1" cap="all" dirty="0" smtClean="0">
                <a:solidFill>
                  <a:srgbClr val="FF0000"/>
                </a:solidFill>
                <a:ea typeface="Calibri"/>
                <a:cs typeface="Times New Roman"/>
              </a:rPr>
              <a:t>Du plus au moins proche</a:t>
            </a:r>
            <a:endParaRPr lang="fr-FR" sz="9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5" name="Flèche vers le bas 84"/>
          <p:cNvSpPr/>
          <p:nvPr/>
        </p:nvSpPr>
        <p:spPr>
          <a:xfrm>
            <a:off x="8213376" y="987115"/>
            <a:ext cx="1083277" cy="661885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10920737" y="6240760"/>
            <a:ext cx="1152000" cy="576000"/>
          </a:xfrm>
          <a:prstGeom prst="rect">
            <a:avLst/>
          </a:prstGeom>
          <a:solidFill>
            <a:srgbClr val="FF9999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exotique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923030" y="5520744"/>
            <a:ext cx="1152000" cy="576000"/>
          </a:xfrm>
          <a:prstGeom prst="rect">
            <a:avLst/>
          </a:prstGeom>
          <a:solidFill>
            <a:srgbClr val="FF9999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F0000"/>
                </a:solidFill>
              </a:rPr>
              <a:t>France </a:t>
            </a:r>
            <a:r>
              <a:rPr lang="fr-FR" sz="1100" cap="small" dirty="0">
                <a:solidFill>
                  <a:srgbClr val="FF0000"/>
                </a:solidFill>
              </a:rPr>
              <a:t>métropolitaine</a:t>
            </a:r>
            <a:endParaRPr lang="fr-FR" sz="1100" cap="sm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16213" y="3804105"/>
            <a:ext cx="3111877" cy="1572559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</a:rPr>
              <a:t>produits ultra transformes</a:t>
            </a:r>
            <a:endParaRPr lang="fr-FR" sz="15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8152" y="4699790"/>
            <a:ext cx="3110809" cy="2137735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b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</a:rPr>
              <a:t>Procédés de transformation</a:t>
            </a:r>
            <a:endParaRPr lang="fr-FR" sz="15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18646" y="1617847"/>
            <a:ext cx="1958617" cy="20618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lnSpc>
                <a:spcPct val="115000"/>
              </a:lnSpc>
            </a:pPr>
            <a:r>
              <a:rPr lang="fr-FR" sz="1500" b="1" cap="all" dirty="0">
                <a:solidFill>
                  <a:schemeClr val="accent6">
                    <a:lumMod val="75000"/>
                  </a:schemeClr>
                </a:solidFill>
              </a:rPr>
              <a:t>circuits </a:t>
            </a:r>
            <a:r>
              <a:rPr lang="fr-FR" sz="1500" b="1" cap="all" dirty="0" err="1">
                <a:solidFill>
                  <a:schemeClr val="accent6">
                    <a:lumMod val="75000"/>
                  </a:schemeClr>
                </a:solidFill>
              </a:rPr>
              <a:t>LONGs</a:t>
            </a:r>
            <a:endParaRPr lang="fr-FR" sz="15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115000"/>
              </a:lnSpc>
            </a:pP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(trois intermédiaires et plus)</a:t>
            </a:r>
            <a:endParaRPr lang="fr-FR" sz="11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67541" y="667341"/>
            <a:ext cx="1814602" cy="645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7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1- PRODUCTION</a:t>
            </a:r>
          </a:p>
          <a:p>
            <a:pPr algn="ctr"/>
            <a:r>
              <a:rPr lang="fr-FR" sz="1400" b="1" cap="small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à la ferme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88633" y="667341"/>
            <a:ext cx="2289318" cy="645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700" b="1" dirty="0">
                <a:solidFill>
                  <a:srgbClr val="7030A0"/>
                </a:solidFill>
                <a:ea typeface="Calibri"/>
                <a:cs typeface="Times New Roman"/>
              </a:rPr>
              <a:t>2 - TRANSFORMATION</a:t>
            </a:r>
          </a:p>
          <a:p>
            <a:pPr algn="ctr"/>
            <a:r>
              <a:rPr lang="fr-FR" sz="1400" b="1" cap="small" dirty="0">
                <a:solidFill>
                  <a:srgbClr val="7030A0"/>
                </a:solidFill>
                <a:ea typeface="Calibri"/>
                <a:cs typeface="Times New Roman"/>
              </a:rPr>
              <a:t>en atelier ou en usine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674739" y="667341"/>
            <a:ext cx="2153642" cy="645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7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3 - DISTRIBUTION</a:t>
            </a:r>
          </a:p>
          <a:p>
            <a:pPr algn="ctr"/>
            <a:r>
              <a:rPr lang="fr-FR" sz="1400" b="1" cap="small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(transport </a:t>
            </a:r>
            <a:r>
              <a:rPr lang="fr-FR" sz="1400" b="1" cap="small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et vente)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184776" y="5592688"/>
            <a:ext cx="4147662" cy="1341395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b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</a:rPr>
              <a:t>Additifs</a:t>
            </a:r>
            <a:endParaRPr lang="fr-FR" sz="15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232576" y="3026820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500" cap="all" dirty="0">
                <a:solidFill>
                  <a:srgbClr val="7030A0"/>
                </a:solidFill>
                <a:ea typeface="Calibri"/>
                <a:cs typeface="Times New Roman"/>
              </a:rPr>
              <a:t>farine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0328" y="2792360"/>
            <a:ext cx="1152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500" cap="all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blé</a:t>
            </a:r>
          </a:p>
        </p:txBody>
      </p:sp>
      <p:sp>
        <p:nvSpPr>
          <p:cNvPr id="81" name="Rectangle 80"/>
          <p:cNvSpPr/>
          <p:nvPr/>
        </p:nvSpPr>
        <p:spPr>
          <a:xfrm>
            <a:off x="805849" y="4944680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 smtClean="0">
                <a:solidFill>
                  <a:srgbClr val="7030A0"/>
                </a:solidFill>
              </a:rPr>
              <a:t>Pressage ou broyage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923030" y="3504456"/>
            <a:ext cx="1152000" cy="576000"/>
          </a:xfrm>
          <a:prstGeom prst="rect">
            <a:avLst/>
          </a:prstGeom>
          <a:solidFill>
            <a:srgbClr val="FF9999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prix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0909831" y="2064361"/>
            <a:ext cx="1152000" cy="576000"/>
          </a:xfrm>
          <a:prstGeom prst="rect">
            <a:avLst/>
          </a:prstGeom>
          <a:solidFill>
            <a:srgbClr val="FF9999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F0000"/>
                </a:solidFill>
              </a:rPr>
              <a:t>nutrition</a:t>
            </a:r>
            <a:endParaRPr lang="fr-FR" sz="1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3462" y="1638257"/>
            <a:ext cx="1752752" cy="204148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lnSpc>
                <a:spcPct val="115000"/>
              </a:lnSpc>
            </a:pPr>
            <a:r>
              <a:rPr lang="fr-FR" sz="1500" b="1" cap="all" dirty="0">
                <a:solidFill>
                  <a:schemeClr val="accent6">
                    <a:lumMod val="75000"/>
                  </a:schemeClr>
                </a:solidFill>
              </a:rPr>
              <a:t>circuits </a:t>
            </a:r>
            <a:r>
              <a:rPr lang="fr-FR" sz="1500" b="1" cap="all" dirty="0" err="1">
                <a:solidFill>
                  <a:schemeClr val="accent6">
                    <a:lumMod val="75000"/>
                  </a:schemeClr>
                </a:solidFill>
              </a:rPr>
              <a:t>COURTs</a:t>
            </a:r>
            <a:r>
              <a:rPr lang="fr-FR" sz="1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fr-FR" sz="1200" dirty="0">
                <a:solidFill>
                  <a:schemeClr val="accent6">
                    <a:lumMod val="75000"/>
                  </a:schemeClr>
                </a:solidFill>
              </a:rPr>
              <a:t>(un intermédiaire maxi)</a:t>
            </a:r>
            <a:endParaRPr lang="fr-FR" sz="12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58334" y="3026819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pain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00328" y="2086681"/>
            <a:ext cx="1152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POMME</a:t>
            </a:r>
          </a:p>
        </p:txBody>
      </p:sp>
      <p:sp>
        <p:nvSpPr>
          <p:cNvPr id="72" name="Espace réservé du contenu 9"/>
          <p:cNvSpPr txBox="1">
            <a:spLocks/>
          </p:cNvSpPr>
          <p:nvPr/>
        </p:nvSpPr>
        <p:spPr>
          <a:xfrm>
            <a:off x="2311647" y="5761772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8016" tIns="64008" rIns="128016" bIns="6400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cuisson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232576" y="2220330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Jus de pomme brut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97072" y="5952728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colorant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232576" y="3792489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Yaourt nature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000328" y="3498038"/>
            <a:ext cx="1152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chemeClr val="accent2">
                    <a:lumMod val="50000"/>
                  </a:schemeClr>
                </a:solidFill>
              </a:rPr>
              <a:t>lait</a:t>
            </a:r>
            <a:endParaRPr lang="fr-FR" sz="1500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296472" y="4944616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050" cap="all" dirty="0">
                <a:solidFill>
                  <a:srgbClr val="7030A0"/>
                </a:solidFill>
              </a:rPr>
              <a:t>fermentation</a:t>
            </a:r>
            <a:endParaRPr lang="fr-FR" sz="105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328920" y="5952728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arome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923030" y="4800600"/>
            <a:ext cx="1152000" cy="576000"/>
          </a:xfrm>
          <a:prstGeom prst="rect">
            <a:avLst/>
          </a:prstGeom>
          <a:solidFill>
            <a:srgbClr val="FF9999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locale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923030" y="2770039"/>
            <a:ext cx="1152000" cy="576000"/>
          </a:xfrm>
          <a:prstGeom prst="rect">
            <a:avLst/>
          </a:prstGeom>
          <a:solidFill>
            <a:srgbClr val="FF9999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F0000"/>
                </a:solidFill>
                <a:ea typeface="Calibri"/>
                <a:cs typeface="Times New Roman"/>
              </a:rPr>
              <a:t>Facilité de préparation</a:t>
            </a:r>
          </a:p>
        </p:txBody>
      </p:sp>
      <p:sp>
        <p:nvSpPr>
          <p:cNvPr id="91" name="Rectangle 90"/>
          <p:cNvSpPr/>
          <p:nvPr/>
        </p:nvSpPr>
        <p:spPr>
          <a:xfrm>
            <a:off x="8993216" y="2208312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chemeClr val="accent6">
                    <a:lumMod val="75000"/>
                  </a:schemeClr>
                </a:solidFill>
              </a:rPr>
              <a:t>magasin de proximité</a:t>
            </a:r>
            <a:endParaRPr lang="fr-FR" sz="12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-38338"/>
            <a:ext cx="12751906" cy="40324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2800" b="1" cap="all" dirty="0">
                <a:solidFill>
                  <a:srgbClr val="FF66FF"/>
                </a:solidFill>
              </a:rPr>
              <a:t>circuit des produits agro-alimentaires Et équité : </a:t>
            </a:r>
            <a:r>
              <a:rPr lang="fr-FR" sz="1700" b="1" cap="all" dirty="0">
                <a:solidFill>
                  <a:srgbClr val="FF66FF"/>
                </a:solidFill>
              </a:rPr>
              <a:t>placez les dominos </a:t>
            </a:r>
            <a:r>
              <a:rPr lang="fr-FR" sz="1700" b="1" cap="all" dirty="0" smtClean="0">
                <a:solidFill>
                  <a:srgbClr val="FF66FF"/>
                </a:solidFill>
              </a:rPr>
              <a:t>au bon endroit</a:t>
            </a:r>
            <a:endParaRPr lang="fr-FR" sz="1700" b="1" cap="small" dirty="0">
              <a:solidFill>
                <a:srgbClr val="FF66FF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332438" y="667341"/>
            <a:ext cx="2217846" cy="645688"/>
          </a:xfrm>
          <a:prstGeom prst="rect">
            <a:avLst/>
          </a:prstGeom>
          <a:solidFill>
            <a:srgbClr val="FF99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700" b="1" dirty="0">
                <a:solidFill>
                  <a:srgbClr val="FF0000"/>
                </a:solidFill>
                <a:ea typeface="Calibri"/>
                <a:cs typeface="Times New Roman"/>
              </a:rPr>
              <a:t>4 - CONSOMMATION </a:t>
            </a:r>
            <a:r>
              <a:rPr lang="fr-FR" sz="1700" b="1" cap="small" dirty="0" smtClean="0">
                <a:solidFill>
                  <a:srgbClr val="FF0000"/>
                </a:solidFill>
                <a:ea typeface="Calibri"/>
                <a:cs typeface="Times New Roman"/>
              </a:rPr>
              <a:t>domestique</a:t>
            </a:r>
            <a:endParaRPr lang="fr-FR" sz="1700" b="1" cap="sm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955476" y="4296544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Pain de mie industriel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9065224" y="5952792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050" cap="all" dirty="0" smtClean="0">
                <a:solidFill>
                  <a:srgbClr val="7030A0"/>
                </a:solidFill>
              </a:rPr>
              <a:t>conservateur</a:t>
            </a:r>
            <a:endParaRPr lang="fr-FR" sz="105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cxnSp>
        <p:nvCxnSpPr>
          <p:cNvPr id="117" name="Connecteur droit avec flèche 116"/>
          <p:cNvCxnSpPr>
            <a:stCxn id="65" idx="3"/>
            <a:endCxn id="73" idx="1"/>
          </p:cNvCxnSpPr>
          <p:nvPr/>
        </p:nvCxnSpPr>
        <p:spPr>
          <a:xfrm>
            <a:off x="2152328" y="2374681"/>
            <a:ext cx="1080248" cy="133649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>
            <a:stCxn id="52" idx="3"/>
            <a:endCxn id="57" idx="1"/>
          </p:cNvCxnSpPr>
          <p:nvPr/>
        </p:nvCxnSpPr>
        <p:spPr>
          <a:xfrm>
            <a:off x="2152328" y="3080360"/>
            <a:ext cx="1080248" cy="23446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>
            <a:stCxn id="95" idx="3"/>
            <a:endCxn id="96" idx="1"/>
          </p:cNvCxnSpPr>
          <p:nvPr/>
        </p:nvCxnSpPr>
        <p:spPr>
          <a:xfrm>
            <a:off x="2152328" y="3786038"/>
            <a:ext cx="1080248" cy="294451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/>
          <p:cNvCxnSpPr>
            <a:stCxn id="96" idx="3"/>
            <a:endCxn id="156" idx="1"/>
          </p:cNvCxnSpPr>
          <p:nvPr/>
        </p:nvCxnSpPr>
        <p:spPr>
          <a:xfrm>
            <a:off x="4384576" y="4080489"/>
            <a:ext cx="1946998" cy="815083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16" idx="0"/>
            <a:endCxn id="115" idx="2"/>
          </p:cNvCxnSpPr>
          <p:nvPr/>
        </p:nvCxnSpPr>
        <p:spPr>
          <a:xfrm flipH="1" flipV="1">
            <a:off x="8531476" y="4872544"/>
            <a:ext cx="1109748" cy="1080248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79" idx="0"/>
            <a:endCxn id="156" idx="2"/>
          </p:cNvCxnSpPr>
          <p:nvPr/>
        </p:nvCxnSpPr>
        <p:spPr>
          <a:xfrm flipH="1" flipV="1">
            <a:off x="6907574" y="5183572"/>
            <a:ext cx="1365498" cy="769156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43" idx="3"/>
            <a:endCxn id="44" idx="1"/>
          </p:cNvCxnSpPr>
          <p:nvPr/>
        </p:nvCxnSpPr>
        <p:spPr>
          <a:xfrm>
            <a:off x="4082142" y="990185"/>
            <a:ext cx="806490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>
            <a:stCxn id="44" idx="3"/>
            <a:endCxn id="47" idx="1"/>
          </p:cNvCxnSpPr>
          <p:nvPr/>
        </p:nvCxnSpPr>
        <p:spPr>
          <a:xfrm>
            <a:off x="7177950" y="990185"/>
            <a:ext cx="49678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>
            <a:stCxn id="47" idx="3"/>
            <a:endCxn id="48" idx="1"/>
          </p:cNvCxnSpPr>
          <p:nvPr/>
        </p:nvCxnSpPr>
        <p:spPr>
          <a:xfrm>
            <a:off x="9828381" y="990185"/>
            <a:ext cx="504057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832976" y="2928456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chemeClr val="accent6">
                    <a:lumMod val="75000"/>
                  </a:schemeClr>
                </a:solidFill>
              </a:rPr>
              <a:t>marche de plein air</a:t>
            </a:r>
            <a:endParaRPr lang="fr-FR" sz="12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369" name="ZoneTexte 368"/>
          <p:cNvSpPr txBox="1"/>
          <p:nvPr/>
        </p:nvSpPr>
        <p:spPr>
          <a:xfrm rot="16200000">
            <a:off x="-1298883" y="3461218"/>
            <a:ext cx="2798839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2000" b="1" cap="small" dirty="0">
                <a:solidFill>
                  <a:srgbClr val="FF66FF"/>
                </a:solidFill>
              </a:rPr>
              <a:t>Circuit des produits</a:t>
            </a:r>
          </a:p>
        </p:txBody>
      </p:sp>
      <p:sp>
        <p:nvSpPr>
          <p:cNvPr id="370" name="ZoneTexte 369"/>
          <p:cNvSpPr txBox="1"/>
          <p:nvPr/>
        </p:nvSpPr>
        <p:spPr>
          <a:xfrm rot="16200000">
            <a:off x="-1179536" y="8348491"/>
            <a:ext cx="2492260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2000" b="1" cap="small" dirty="0" err="1">
                <a:solidFill>
                  <a:srgbClr val="FF66FF"/>
                </a:solidFill>
              </a:rPr>
              <a:t>equité</a:t>
            </a:r>
            <a:endParaRPr lang="fr-FR" sz="2000" b="1" cap="small" dirty="0">
              <a:solidFill>
                <a:srgbClr val="FF66FF"/>
              </a:solidFill>
            </a:endParaRPr>
          </a:p>
        </p:txBody>
      </p:sp>
      <p:cxnSp>
        <p:nvCxnSpPr>
          <p:cNvPr id="163" name="Connecteur droit avec flèche 162"/>
          <p:cNvCxnSpPr>
            <a:stCxn id="106" idx="0"/>
            <a:endCxn id="156" idx="2"/>
          </p:cNvCxnSpPr>
          <p:nvPr/>
        </p:nvCxnSpPr>
        <p:spPr>
          <a:xfrm flipV="1">
            <a:off x="6904920" y="5183572"/>
            <a:ext cx="2654" cy="769156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cteur droit avec flèche 353"/>
          <p:cNvCxnSpPr>
            <a:stCxn id="57" idx="3"/>
            <a:endCxn id="67" idx="1"/>
          </p:cNvCxnSpPr>
          <p:nvPr/>
        </p:nvCxnSpPr>
        <p:spPr>
          <a:xfrm flipV="1">
            <a:off x="4384576" y="3314819"/>
            <a:ext cx="273758" cy="1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>
            <a:stCxn id="81" idx="3"/>
            <a:endCxn id="57" idx="1"/>
          </p:cNvCxnSpPr>
          <p:nvPr/>
        </p:nvCxnSpPr>
        <p:spPr>
          <a:xfrm flipV="1">
            <a:off x="1957849" y="3314820"/>
            <a:ext cx="1274727" cy="191786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stCxn id="97" idx="0"/>
            <a:endCxn id="96" idx="2"/>
          </p:cNvCxnSpPr>
          <p:nvPr/>
        </p:nvCxnSpPr>
        <p:spPr>
          <a:xfrm flipV="1">
            <a:off x="2872472" y="4368489"/>
            <a:ext cx="936104" cy="576127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879395"/>
              </p:ext>
            </p:extLst>
          </p:nvPr>
        </p:nvGraphicFramePr>
        <p:xfrm>
          <a:off x="319061" y="7739960"/>
          <a:ext cx="11993520" cy="181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96"/>
                <a:gridCol w="1404000"/>
                <a:gridCol w="1458170"/>
                <a:gridCol w="1371821"/>
                <a:gridCol w="1380381"/>
                <a:gridCol w="1355923"/>
                <a:gridCol w="1263153"/>
                <a:gridCol w="1480276"/>
              </a:tblGrid>
              <a:tr h="362712">
                <a:tc>
                  <a:txBody>
                    <a:bodyPr/>
                    <a:lstStyle/>
                    <a:p>
                      <a:pPr algn="l"/>
                      <a:r>
                        <a:rPr lang="fr-FR" sz="1100" b="0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  Prix de vente</a:t>
                      </a: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2 €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4 €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6 €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cap="all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6 €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429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- Coût d’</a:t>
                      </a:r>
                      <a:r>
                        <a:rPr lang="fr-FR" sz="1100" b="0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achat et de fabrication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0" cap="none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↑ </a:t>
                      </a:r>
                      <a:r>
                        <a:rPr lang="fr-FR" sz="1000" b="0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Prix d’achat </a:t>
                      </a:r>
                      <a:r>
                        <a:rPr lang="fr-FR" sz="1000" b="0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↑</a:t>
                      </a:r>
                      <a:endParaRPr lang="fr-FR" sz="10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= Bénéfice</a:t>
                      </a:r>
                      <a:endParaRPr lang="fr-FR" sz="1100" b="0" u="none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dirty="0" smtClean="0">
                          <a:solidFill>
                            <a:schemeClr val="tx1"/>
                          </a:solidFill>
                        </a:rPr>
                        <a:t>1 €</a:t>
                      </a:r>
                      <a:endParaRPr lang="fr-FR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dirty="0" smtClean="0">
                          <a:solidFill>
                            <a:schemeClr val="tx1"/>
                          </a:solidFill>
                        </a:rPr>
                        <a:t>1 €</a:t>
                      </a:r>
                      <a:endParaRPr lang="fr-FR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dirty="0" smtClean="0">
                          <a:solidFill>
                            <a:schemeClr val="tx1"/>
                          </a:solidFill>
                        </a:rPr>
                        <a:t>1 €</a:t>
                      </a:r>
                      <a:endParaRPr lang="fr-FR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X Quantité vendue </a:t>
                      </a: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→ Revenu </a:t>
                      </a:r>
                      <a:endParaRPr lang="fr-FR" sz="1100" b="0" u="none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79" name="Connecteur droit avec flèche 378"/>
          <p:cNvCxnSpPr>
            <a:stCxn id="57" idx="2"/>
            <a:endCxn id="115" idx="1"/>
          </p:cNvCxnSpPr>
          <p:nvPr/>
        </p:nvCxnSpPr>
        <p:spPr>
          <a:xfrm>
            <a:off x="3808576" y="3602820"/>
            <a:ext cx="4146900" cy="981724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8972291" y="2917636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chemeClr val="accent6">
                    <a:lumMod val="75000"/>
                  </a:schemeClr>
                </a:solidFill>
              </a:rPr>
              <a:t>grande surface</a:t>
            </a:r>
            <a:endParaRPr lang="fr-FR" sz="12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832848" y="2208312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Vente a la ferme</a:t>
            </a:r>
          </a:p>
        </p:txBody>
      </p:sp>
      <p:cxnSp>
        <p:nvCxnSpPr>
          <p:cNvPr id="104" name="Connecteur droit avec flèche 103"/>
          <p:cNvCxnSpPr>
            <a:stCxn id="72" idx="3"/>
            <a:endCxn id="67" idx="2"/>
          </p:cNvCxnSpPr>
          <p:nvPr/>
        </p:nvCxnSpPr>
        <p:spPr>
          <a:xfrm flipV="1">
            <a:off x="3463647" y="3602819"/>
            <a:ext cx="1770687" cy="2446953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024536" y="4800552"/>
            <a:ext cx="1656184" cy="2166501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b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  <a:ea typeface="Calibri"/>
                <a:cs typeface="Times New Roman"/>
              </a:rPr>
              <a:t>Ingrédients ajoutés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61785" y="5736768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sucre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1785" y="5016624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Levure de boulanger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6331574" y="4607572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Yaourt au fruit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cxnSp>
        <p:nvCxnSpPr>
          <p:cNvPr id="337" name="Connecteur droit 336"/>
          <p:cNvCxnSpPr>
            <a:stCxn id="47" idx="2"/>
          </p:cNvCxnSpPr>
          <p:nvPr/>
        </p:nvCxnSpPr>
        <p:spPr>
          <a:xfrm flipH="1">
            <a:off x="7674739" y="1313029"/>
            <a:ext cx="1076821" cy="304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>
            <a:stCxn id="47" idx="2"/>
          </p:cNvCxnSpPr>
          <p:nvPr/>
        </p:nvCxnSpPr>
        <p:spPr>
          <a:xfrm>
            <a:off x="8751560" y="1313029"/>
            <a:ext cx="673576" cy="304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avec flèche 184"/>
          <p:cNvCxnSpPr>
            <a:stCxn id="60" idx="3"/>
            <a:endCxn id="156" idx="2"/>
          </p:cNvCxnSpPr>
          <p:nvPr/>
        </p:nvCxnSpPr>
        <p:spPr>
          <a:xfrm flipV="1">
            <a:off x="5413785" y="5183572"/>
            <a:ext cx="1493789" cy="841196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avec flèche 198"/>
          <p:cNvCxnSpPr>
            <a:stCxn id="66" idx="0"/>
            <a:endCxn id="67" idx="2"/>
          </p:cNvCxnSpPr>
          <p:nvPr/>
        </p:nvCxnSpPr>
        <p:spPr>
          <a:xfrm flipV="1">
            <a:off x="4837785" y="3602819"/>
            <a:ext cx="396549" cy="1413805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endCxn id="73" idx="1"/>
          </p:cNvCxnSpPr>
          <p:nvPr/>
        </p:nvCxnSpPr>
        <p:spPr>
          <a:xfrm flipV="1">
            <a:off x="1957849" y="2508330"/>
            <a:ext cx="1274727" cy="272435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stCxn id="60" idx="3"/>
            <a:endCxn id="115" idx="2"/>
          </p:cNvCxnSpPr>
          <p:nvPr/>
        </p:nvCxnSpPr>
        <p:spPr>
          <a:xfrm flipV="1">
            <a:off x="5413785" y="4872544"/>
            <a:ext cx="3117691" cy="1152224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7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712167" y="1632248"/>
            <a:ext cx="1789397" cy="264146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fr-FR" sz="1500" b="1" cap="all" dirty="0">
                <a:solidFill>
                  <a:schemeClr val="accent2">
                    <a:lumMod val="50000"/>
                  </a:schemeClr>
                </a:solidFill>
              </a:rPr>
              <a:t>produits bruts</a:t>
            </a:r>
            <a:endParaRPr lang="fr-FR" sz="1500" b="1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01" name="Flèche vers le bas 100"/>
          <p:cNvSpPr/>
          <p:nvPr/>
        </p:nvSpPr>
        <p:spPr>
          <a:xfrm>
            <a:off x="2670786" y="868963"/>
            <a:ext cx="1085522" cy="673994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dirty="0"/>
          </a:p>
        </p:txBody>
      </p:sp>
      <p:sp>
        <p:nvSpPr>
          <p:cNvPr id="118" name="Flèche vers le bas 117"/>
          <p:cNvSpPr/>
          <p:nvPr/>
        </p:nvSpPr>
        <p:spPr>
          <a:xfrm>
            <a:off x="10937305" y="1154707"/>
            <a:ext cx="1041226" cy="6454206"/>
          </a:xfrm>
          <a:prstGeom prst="downArrow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dirty="0">
              <a:solidFill>
                <a:srgbClr val="FFCCCC"/>
              </a:solidFill>
            </a:endParaRPr>
          </a:p>
        </p:txBody>
      </p:sp>
      <p:sp>
        <p:nvSpPr>
          <p:cNvPr id="2" name="Flèche vers le bas 1"/>
          <p:cNvSpPr/>
          <p:nvPr/>
        </p:nvSpPr>
        <p:spPr>
          <a:xfrm>
            <a:off x="5489542" y="987115"/>
            <a:ext cx="1112881" cy="661885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dirty="0"/>
          </a:p>
        </p:txBody>
      </p:sp>
      <p:sp>
        <p:nvSpPr>
          <p:cNvPr id="88" name="Rectangle 87"/>
          <p:cNvSpPr/>
          <p:nvPr/>
        </p:nvSpPr>
        <p:spPr>
          <a:xfrm>
            <a:off x="10649272" y="1473831"/>
            <a:ext cx="1713790" cy="5544616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fr-FR" sz="1500" b="1" cap="all" dirty="0">
                <a:solidFill>
                  <a:srgbClr val="FF0000"/>
                </a:solidFill>
                <a:ea typeface="Calibri"/>
                <a:cs typeface="Times New Roman"/>
              </a:rPr>
              <a:t>Critères </a:t>
            </a:r>
            <a:r>
              <a:rPr lang="fr-FR" sz="1500" b="1" cap="all" dirty="0" smtClean="0">
                <a:solidFill>
                  <a:srgbClr val="FF0000"/>
                </a:solidFill>
                <a:ea typeface="Calibri"/>
                <a:cs typeface="Times New Roman"/>
              </a:rPr>
              <a:t>d’achat </a:t>
            </a:r>
            <a:endParaRPr lang="fr-FR" sz="1500" b="1" cap="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88559" y="1746022"/>
            <a:ext cx="2865791" cy="2844362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</a:rPr>
              <a:t>produits transformes</a:t>
            </a:r>
            <a:endParaRPr lang="fr-FR" sz="15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687552" y="4257369"/>
            <a:ext cx="1641782" cy="267050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lnSpc>
                <a:spcPct val="115000"/>
              </a:lnSpc>
            </a:pPr>
            <a:r>
              <a:rPr lang="fr-FR" sz="1500" b="1" cap="all" dirty="0" smtClean="0">
                <a:solidFill>
                  <a:srgbClr val="FF0000"/>
                </a:solidFill>
                <a:ea typeface="Calibri"/>
                <a:cs typeface="Times New Roman"/>
              </a:rPr>
              <a:t>Provenance</a:t>
            </a:r>
          </a:p>
          <a:p>
            <a:pPr algn="ctr">
              <a:lnSpc>
                <a:spcPct val="115000"/>
              </a:lnSpc>
            </a:pPr>
            <a:r>
              <a:rPr lang="fr-FR" sz="900" b="1" cap="all" dirty="0">
                <a:solidFill>
                  <a:srgbClr val="FF0000"/>
                </a:solidFill>
                <a:ea typeface="Calibri"/>
                <a:cs typeface="Times New Roman"/>
              </a:rPr>
              <a:t>Du plus au moins proche</a:t>
            </a:r>
            <a:endParaRPr lang="fr-FR" sz="9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5" name="Flèche vers le bas 84"/>
          <p:cNvSpPr/>
          <p:nvPr/>
        </p:nvSpPr>
        <p:spPr>
          <a:xfrm>
            <a:off x="8213376" y="987115"/>
            <a:ext cx="1083277" cy="661885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10925824" y="6240728"/>
            <a:ext cx="1152000" cy="5760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922580" y="5520680"/>
            <a:ext cx="1152000" cy="5760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100" cap="sm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84776" y="3804105"/>
            <a:ext cx="3111877" cy="1572559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</a:rPr>
              <a:t>produits ultra transformes</a:t>
            </a:r>
            <a:endParaRPr lang="fr-FR" sz="15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8152" y="4823105"/>
            <a:ext cx="3110809" cy="2137735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b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</a:rPr>
              <a:t>Procédés de transformation</a:t>
            </a:r>
            <a:endParaRPr lang="fr-FR" sz="15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618646" y="1617847"/>
            <a:ext cx="1958617" cy="20618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lnSpc>
                <a:spcPct val="115000"/>
              </a:lnSpc>
            </a:pPr>
            <a:r>
              <a:rPr lang="fr-FR" sz="1500" b="1" cap="all" dirty="0">
                <a:solidFill>
                  <a:schemeClr val="accent6">
                    <a:lumMod val="75000"/>
                  </a:schemeClr>
                </a:solidFill>
              </a:rPr>
              <a:t>circuits </a:t>
            </a:r>
            <a:r>
              <a:rPr lang="fr-FR" sz="1500" b="1" cap="all" dirty="0" err="1">
                <a:solidFill>
                  <a:schemeClr val="accent6">
                    <a:lumMod val="75000"/>
                  </a:schemeClr>
                </a:solidFill>
              </a:rPr>
              <a:t>LONGs</a:t>
            </a:r>
            <a:endParaRPr lang="fr-FR" sz="15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115000"/>
              </a:lnSpc>
            </a:pP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(trois intermédiaires et plus)</a:t>
            </a:r>
            <a:endParaRPr lang="fr-FR" sz="11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67541" y="667341"/>
            <a:ext cx="1814602" cy="645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7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1- PRODUCTION</a:t>
            </a:r>
          </a:p>
          <a:p>
            <a:pPr algn="ctr"/>
            <a:r>
              <a:rPr lang="fr-FR" sz="1400" b="1" cap="small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à la ferme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88633" y="667341"/>
            <a:ext cx="2289318" cy="645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700" b="1" dirty="0">
                <a:solidFill>
                  <a:srgbClr val="7030A0"/>
                </a:solidFill>
                <a:ea typeface="Calibri"/>
                <a:cs typeface="Times New Roman"/>
              </a:rPr>
              <a:t>2 - TRANSFORMATION</a:t>
            </a:r>
          </a:p>
          <a:p>
            <a:pPr algn="ctr"/>
            <a:r>
              <a:rPr lang="fr-FR" sz="1400" b="1" cap="small" dirty="0">
                <a:solidFill>
                  <a:srgbClr val="7030A0"/>
                </a:solidFill>
                <a:ea typeface="Calibri"/>
                <a:cs typeface="Times New Roman"/>
              </a:rPr>
              <a:t>en atelier ou en usine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674739" y="667341"/>
            <a:ext cx="2153642" cy="645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7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3 - DISTRIBUTION</a:t>
            </a:r>
          </a:p>
          <a:p>
            <a:pPr algn="ctr"/>
            <a:r>
              <a:rPr lang="fr-FR" sz="1400" b="1" cap="small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(transport </a:t>
            </a:r>
            <a:r>
              <a:rPr lang="fr-FR" sz="1400" b="1" cap="small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et vente)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184776" y="5592688"/>
            <a:ext cx="4147662" cy="1341395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b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</a:rPr>
              <a:t>Additifs</a:t>
            </a:r>
            <a:endParaRPr lang="fr-FR" sz="15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232576" y="3026820"/>
            <a:ext cx="1152000" cy="576000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sz="1500" cap="all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00328" y="2792360"/>
            <a:ext cx="1152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500" cap="all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blé</a:t>
            </a:r>
          </a:p>
        </p:txBody>
      </p:sp>
      <p:sp>
        <p:nvSpPr>
          <p:cNvPr id="81" name="Rectangle 80"/>
          <p:cNvSpPr/>
          <p:nvPr/>
        </p:nvSpPr>
        <p:spPr>
          <a:xfrm>
            <a:off x="805849" y="4944680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923030" y="3504456"/>
            <a:ext cx="1152000" cy="5760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0909831" y="2064361"/>
            <a:ext cx="1152000" cy="5760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3462" y="1638257"/>
            <a:ext cx="1752752" cy="204148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t"/>
          <a:lstStyle/>
          <a:p>
            <a:pPr algn="ctr">
              <a:lnSpc>
                <a:spcPct val="115000"/>
              </a:lnSpc>
            </a:pPr>
            <a:r>
              <a:rPr lang="fr-FR" sz="1500" b="1" cap="all" dirty="0">
                <a:solidFill>
                  <a:schemeClr val="accent6">
                    <a:lumMod val="75000"/>
                  </a:schemeClr>
                </a:solidFill>
              </a:rPr>
              <a:t>circuits </a:t>
            </a:r>
            <a:r>
              <a:rPr lang="fr-FR" sz="1500" b="1" cap="all" dirty="0" err="1">
                <a:solidFill>
                  <a:schemeClr val="accent6">
                    <a:lumMod val="75000"/>
                  </a:schemeClr>
                </a:solidFill>
              </a:rPr>
              <a:t>COURTs</a:t>
            </a:r>
            <a:r>
              <a:rPr lang="fr-FR" sz="1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fr-FR" sz="1200" dirty="0">
                <a:solidFill>
                  <a:schemeClr val="accent6">
                    <a:lumMod val="75000"/>
                  </a:schemeClr>
                </a:solidFill>
              </a:rPr>
              <a:t>(un intermédiaire maxi)</a:t>
            </a:r>
            <a:endParaRPr lang="fr-FR" sz="12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58334" y="3026819"/>
            <a:ext cx="1152000" cy="576000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00328" y="2086681"/>
            <a:ext cx="1152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POMME</a:t>
            </a:r>
          </a:p>
        </p:txBody>
      </p:sp>
      <p:sp>
        <p:nvSpPr>
          <p:cNvPr id="72" name="Espace réservé du contenu 9"/>
          <p:cNvSpPr txBox="1">
            <a:spLocks/>
          </p:cNvSpPr>
          <p:nvPr/>
        </p:nvSpPr>
        <p:spPr>
          <a:xfrm>
            <a:off x="2311647" y="5761772"/>
            <a:ext cx="1152000" cy="576000"/>
          </a:xfrm>
          <a:prstGeom prst="rect">
            <a:avLst/>
          </a:prstGeom>
          <a:noFill/>
          <a:ln w="9525" cap="flat" cmpd="sng" algn="ctr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8016" tIns="64008" rIns="128016" bIns="6400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232576" y="2220330"/>
            <a:ext cx="1152000" cy="576000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97072" y="5952728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232576" y="3792489"/>
            <a:ext cx="1152000" cy="576000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000328" y="3498038"/>
            <a:ext cx="1152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chemeClr val="accent2">
                    <a:lumMod val="50000"/>
                  </a:schemeClr>
                </a:solidFill>
              </a:rPr>
              <a:t>lait</a:t>
            </a:r>
            <a:endParaRPr lang="fr-FR" sz="1500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296472" y="4944616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05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328920" y="5952728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925824" y="4800600"/>
            <a:ext cx="1152000" cy="5760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923030" y="2770039"/>
            <a:ext cx="1152000" cy="5760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cap="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993216" y="2208312"/>
            <a:ext cx="1152000" cy="5760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-38338"/>
            <a:ext cx="12751906" cy="40324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2800" b="1" cap="all" dirty="0">
                <a:solidFill>
                  <a:srgbClr val="FF66FF"/>
                </a:solidFill>
              </a:rPr>
              <a:t>circuit des produits agro-alimentaires Et équité : </a:t>
            </a:r>
            <a:r>
              <a:rPr lang="fr-FR" sz="1700" b="1" cap="all" dirty="0">
                <a:solidFill>
                  <a:srgbClr val="FF66FF"/>
                </a:solidFill>
              </a:rPr>
              <a:t>placez les dominos </a:t>
            </a:r>
            <a:r>
              <a:rPr lang="fr-FR" sz="1700" b="1" cap="all" dirty="0" smtClean="0">
                <a:solidFill>
                  <a:srgbClr val="FF66FF"/>
                </a:solidFill>
              </a:rPr>
              <a:t>au bon endroit</a:t>
            </a:r>
            <a:endParaRPr lang="fr-FR" sz="1700" b="1" cap="small" dirty="0">
              <a:solidFill>
                <a:srgbClr val="FF66FF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332438" y="667341"/>
            <a:ext cx="2217846" cy="645688"/>
          </a:xfrm>
          <a:prstGeom prst="rect">
            <a:avLst/>
          </a:prstGeom>
          <a:solidFill>
            <a:srgbClr val="FF9999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700" b="1" dirty="0">
                <a:solidFill>
                  <a:srgbClr val="FF0000"/>
                </a:solidFill>
                <a:ea typeface="Calibri"/>
                <a:cs typeface="Times New Roman"/>
              </a:rPr>
              <a:t>4 - CONSOMMATION </a:t>
            </a:r>
            <a:r>
              <a:rPr lang="fr-FR" sz="1700" b="1" cap="small" dirty="0" smtClean="0">
                <a:solidFill>
                  <a:srgbClr val="FF0000"/>
                </a:solidFill>
                <a:ea typeface="Calibri"/>
                <a:cs typeface="Times New Roman"/>
              </a:rPr>
              <a:t>domestique</a:t>
            </a:r>
            <a:endParaRPr lang="fr-FR" sz="1700" b="1" cap="sm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955476" y="4296544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9065224" y="5952792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0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cxnSp>
        <p:nvCxnSpPr>
          <p:cNvPr id="117" name="Connecteur droit avec flèche 116"/>
          <p:cNvCxnSpPr>
            <a:stCxn id="65" idx="3"/>
            <a:endCxn id="73" idx="1"/>
          </p:cNvCxnSpPr>
          <p:nvPr/>
        </p:nvCxnSpPr>
        <p:spPr>
          <a:xfrm>
            <a:off x="2152328" y="2374681"/>
            <a:ext cx="1080248" cy="133649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>
            <a:stCxn id="52" idx="3"/>
            <a:endCxn id="57" idx="1"/>
          </p:cNvCxnSpPr>
          <p:nvPr/>
        </p:nvCxnSpPr>
        <p:spPr>
          <a:xfrm>
            <a:off x="2152328" y="3080360"/>
            <a:ext cx="1080248" cy="23446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>
            <a:stCxn id="95" idx="3"/>
            <a:endCxn id="96" idx="1"/>
          </p:cNvCxnSpPr>
          <p:nvPr/>
        </p:nvCxnSpPr>
        <p:spPr>
          <a:xfrm>
            <a:off x="2152328" y="3786038"/>
            <a:ext cx="1080248" cy="294451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avec flèche 141"/>
          <p:cNvCxnSpPr>
            <a:stCxn id="96" idx="3"/>
            <a:endCxn id="156" idx="1"/>
          </p:cNvCxnSpPr>
          <p:nvPr/>
        </p:nvCxnSpPr>
        <p:spPr>
          <a:xfrm>
            <a:off x="4384576" y="4080489"/>
            <a:ext cx="1946998" cy="815083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16" idx="0"/>
            <a:endCxn id="115" idx="2"/>
          </p:cNvCxnSpPr>
          <p:nvPr/>
        </p:nvCxnSpPr>
        <p:spPr>
          <a:xfrm flipH="1" flipV="1">
            <a:off x="8531476" y="4872544"/>
            <a:ext cx="1109748" cy="1080248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79" idx="0"/>
            <a:endCxn id="156" idx="2"/>
          </p:cNvCxnSpPr>
          <p:nvPr/>
        </p:nvCxnSpPr>
        <p:spPr>
          <a:xfrm flipH="1" flipV="1">
            <a:off x="6907574" y="5183572"/>
            <a:ext cx="1365498" cy="769156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43" idx="3"/>
            <a:endCxn id="44" idx="1"/>
          </p:cNvCxnSpPr>
          <p:nvPr/>
        </p:nvCxnSpPr>
        <p:spPr>
          <a:xfrm>
            <a:off x="4082142" y="990185"/>
            <a:ext cx="806490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>
            <a:stCxn id="44" idx="3"/>
            <a:endCxn id="47" idx="1"/>
          </p:cNvCxnSpPr>
          <p:nvPr/>
        </p:nvCxnSpPr>
        <p:spPr>
          <a:xfrm>
            <a:off x="7177950" y="990185"/>
            <a:ext cx="496789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>
            <a:stCxn id="47" idx="3"/>
            <a:endCxn id="48" idx="1"/>
          </p:cNvCxnSpPr>
          <p:nvPr/>
        </p:nvCxnSpPr>
        <p:spPr>
          <a:xfrm>
            <a:off x="9828381" y="990185"/>
            <a:ext cx="504057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832976" y="2928456"/>
            <a:ext cx="1152000" cy="5760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369" name="ZoneTexte 368"/>
          <p:cNvSpPr txBox="1"/>
          <p:nvPr/>
        </p:nvSpPr>
        <p:spPr>
          <a:xfrm rot="16200000">
            <a:off x="-1298883" y="3461218"/>
            <a:ext cx="2798839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2000" b="1" cap="small" dirty="0">
                <a:solidFill>
                  <a:srgbClr val="FF66FF"/>
                </a:solidFill>
              </a:rPr>
              <a:t>Circuit des produits</a:t>
            </a:r>
          </a:p>
        </p:txBody>
      </p:sp>
      <p:sp>
        <p:nvSpPr>
          <p:cNvPr id="370" name="ZoneTexte 369"/>
          <p:cNvSpPr txBox="1"/>
          <p:nvPr/>
        </p:nvSpPr>
        <p:spPr>
          <a:xfrm rot="16200000">
            <a:off x="-1179536" y="8348491"/>
            <a:ext cx="2492260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2000" b="1" cap="small" dirty="0" err="1">
                <a:solidFill>
                  <a:srgbClr val="FF66FF"/>
                </a:solidFill>
              </a:rPr>
              <a:t>equité</a:t>
            </a:r>
            <a:endParaRPr lang="fr-FR" sz="2000" b="1" cap="small" dirty="0">
              <a:solidFill>
                <a:srgbClr val="FF66FF"/>
              </a:solidFill>
            </a:endParaRPr>
          </a:p>
        </p:txBody>
      </p:sp>
      <p:cxnSp>
        <p:nvCxnSpPr>
          <p:cNvPr id="163" name="Connecteur droit avec flèche 162"/>
          <p:cNvCxnSpPr>
            <a:stCxn id="106" idx="0"/>
            <a:endCxn id="156" idx="2"/>
          </p:cNvCxnSpPr>
          <p:nvPr/>
        </p:nvCxnSpPr>
        <p:spPr>
          <a:xfrm flipV="1">
            <a:off x="6904920" y="5183572"/>
            <a:ext cx="2654" cy="769156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cteur droit avec flèche 353"/>
          <p:cNvCxnSpPr>
            <a:stCxn id="57" idx="3"/>
            <a:endCxn id="67" idx="1"/>
          </p:cNvCxnSpPr>
          <p:nvPr/>
        </p:nvCxnSpPr>
        <p:spPr>
          <a:xfrm flipV="1">
            <a:off x="4384576" y="3314819"/>
            <a:ext cx="273758" cy="1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>
            <a:stCxn id="81" idx="3"/>
            <a:endCxn id="57" idx="1"/>
          </p:cNvCxnSpPr>
          <p:nvPr/>
        </p:nvCxnSpPr>
        <p:spPr>
          <a:xfrm flipV="1">
            <a:off x="1957849" y="3314820"/>
            <a:ext cx="1274727" cy="191786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stCxn id="97" idx="0"/>
            <a:endCxn id="96" idx="2"/>
          </p:cNvCxnSpPr>
          <p:nvPr/>
        </p:nvCxnSpPr>
        <p:spPr>
          <a:xfrm flipV="1">
            <a:off x="2872472" y="4368489"/>
            <a:ext cx="936104" cy="576127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02330"/>
              </p:ext>
            </p:extLst>
          </p:nvPr>
        </p:nvGraphicFramePr>
        <p:xfrm>
          <a:off x="387522" y="7529472"/>
          <a:ext cx="11809766" cy="202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952"/>
                <a:gridCol w="1321054"/>
                <a:gridCol w="1473914"/>
                <a:gridCol w="1334398"/>
                <a:gridCol w="1368152"/>
                <a:gridCol w="1368152"/>
                <a:gridCol w="1296144"/>
                <a:gridCol w="1404000"/>
              </a:tblGrid>
              <a:tr h="43200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Prix de vente</a:t>
                      </a:r>
                      <a:endParaRPr lang="fr-FR" sz="12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u="none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b="0" u="none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Coût d’</a:t>
                      </a:r>
                      <a:r>
                        <a:rPr lang="fr-FR" sz="1200" b="0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achat et de fabrication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0" cap="none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↑</a:t>
                      </a:r>
                      <a:r>
                        <a:rPr lang="fr-FR" sz="1000" b="0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Prix d’achat </a:t>
                      </a:r>
                      <a:r>
                        <a:rPr lang="fr-FR" sz="1000" b="0" cap="none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↑</a:t>
                      </a:r>
                      <a:endParaRPr lang="fr-FR" sz="10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fr-FR" sz="10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= Bénéfice</a:t>
                      </a:r>
                      <a:endParaRPr lang="fr-FR" sz="12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u="none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u="none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fr-FR" sz="1100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Quantité</a:t>
                      </a:r>
                      <a:r>
                        <a:rPr lang="fr-FR" sz="1100" cap="none" baseline="0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vendue </a:t>
                      </a:r>
                      <a:endParaRPr lang="fr-FR" sz="1100" b="0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cap="none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→Revenu </a:t>
                      </a:r>
                      <a:endParaRPr lang="fr-FR" sz="1200" b="0" u="none" cap="none" baseline="0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u="none" dirty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u="none" dirty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79" name="Connecteur droit avec flèche 378"/>
          <p:cNvCxnSpPr>
            <a:stCxn id="57" idx="2"/>
            <a:endCxn id="115" idx="1"/>
          </p:cNvCxnSpPr>
          <p:nvPr/>
        </p:nvCxnSpPr>
        <p:spPr>
          <a:xfrm>
            <a:off x="3808576" y="3602820"/>
            <a:ext cx="4146900" cy="981724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8972291" y="2917636"/>
            <a:ext cx="1152000" cy="5760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832848" y="2208312"/>
            <a:ext cx="1152000" cy="5760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cap="all" dirty="0">
              <a:solidFill>
                <a:schemeClr val="accent6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104" name="Connecteur droit avec flèche 103"/>
          <p:cNvCxnSpPr>
            <a:stCxn id="72" idx="3"/>
            <a:endCxn id="67" idx="2"/>
          </p:cNvCxnSpPr>
          <p:nvPr/>
        </p:nvCxnSpPr>
        <p:spPr>
          <a:xfrm flipV="1">
            <a:off x="3463647" y="3602819"/>
            <a:ext cx="1770687" cy="2446953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024536" y="4800552"/>
            <a:ext cx="1656184" cy="2166501"/>
          </a:xfrm>
          <a:prstGeom prst="rect">
            <a:avLst/>
          </a:prstGeom>
          <a:solidFill>
            <a:schemeClr val="bg1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b"/>
          <a:lstStyle/>
          <a:p>
            <a:pPr algn="ctr"/>
            <a:r>
              <a:rPr lang="fr-FR" sz="1500" b="1" cap="all" dirty="0">
                <a:solidFill>
                  <a:srgbClr val="7030A0"/>
                </a:solidFill>
                <a:ea typeface="Calibri"/>
                <a:cs typeface="Times New Roman"/>
              </a:rPr>
              <a:t>Ingrédients ajoutés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61785" y="5736768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1785" y="5016624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6331574" y="4607572"/>
            <a:ext cx="1152000" cy="57600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cxnSp>
        <p:nvCxnSpPr>
          <p:cNvPr id="337" name="Connecteur droit 336"/>
          <p:cNvCxnSpPr>
            <a:stCxn id="47" idx="2"/>
          </p:cNvCxnSpPr>
          <p:nvPr/>
        </p:nvCxnSpPr>
        <p:spPr>
          <a:xfrm flipH="1">
            <a:off x="7674739" y="1313029"/>
            <a:ext cx="1076821" cy="304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>
            <a:stCxn id="47" idx="2"/>
          </p:cNvCxnSpPr>
          <p:nvPr/>
        </p:nvCxnSpPr>
        <p:spPr>
          <a:xfrm>
            <a:off x="8751560" y="1313029"/>
            <a:ext cx="673576" cy="304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avec flèche 184"/>
          <p:cNvCxnSpPr>
            <a:stCxn id="60" idx="3"/>
            <a:endCxn id="156" idx="2"/>
          </p:cNvCxnSpPr>
          <p:nvPr/>
        </p:nvCxnSpPr>
        <p:spPr>
          <a:xfrm flipV="1">
            <a:off x="5413785" y="5183572"/>
            <a:ext cx="1493789" cy="841196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avec flèche 198"/>
          <p:cNvCxnSpPr>
            <a:stCxn id="66" idx="0"/>
            <a:endCxn id="67" idx="2"/>
          </p:cNvCxnSpPr>
          <p:nvPr/>
        </p:nvCxnSpPr>
        <p:spPr>
          <a:xfrm flipV="1">
            <a:off x="4837785" y="3602819"/>
            <a:ext cx="396549" cy="1413805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endCxn id="73" idx="1"/>
          </p:cNvCxnSpPr>
          <p:nvPr/>
        </p:nvCxnSpPr>
        <p:spPr>
          <a:xfrm flipV="1">
            <a:off x="1957849" y="2508330"/>
            <a:ext cx="1274727" cy="272435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937" y="1062540"/>
            <a:ext cx="385085" cy="38508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16169" y="1012141"/>
            <a:ext cx="442280" cy="54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76305" y="1056045"/>
            <a:ext cx="545297" cy="60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231061" y="992572"/>
            <a:ext cx="433317" cy="42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2" name="Connecteur droit avec flèche 81"/>
          <p:cNvCxnSpPr>
            <a:endCxn id="115" idx="2"/>
          </p:cNvCxnSpPr>
          <p:nvPr/>
        </p:nvCxnSpPr>
        <p:spPr>
          <a:xfrm flipV="1">
            <a:off x="5413785" y="4872544"/>
            <a:ext cx="3117691" cy="1152224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2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811732" y="3939914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exotique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11732" y="3329733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F0000"/>
                </a:solidFill>
              </a:rPr>
              <a:t>France </a:t>
            </a:r>
            <a:r>
              <a:rPr lang="fr-FR" sz="1200" cap="small" dirty="0">
                <a:solidFill>
                  <a:srgbClr val="FF0000"/>
                </a:solidFill>
              </a:rPr>
              <a:t>métropolitaine</a:t>
            </a:r>
            <a:endParaRPr lang="fr-FR" sz="1200" cap="sm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437312" y="879103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500" cap="all" dirty="0">
                <a:solidFill>
                  <a:srgbClr val="7030A0"/>
                </a:solidFill>
                <a:ea typeface="Calibri"/>
                <a:cs typeface="Times New Roman"/>
              </a:rPr>
              <a:t>farine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625606" y="265798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sucre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46551" y="3939914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79646">
                    <a:lumMod val="75000"/>
                  </a:srgbClr>
                </a:solidFill>
              </a:rPr>
              <a:t>grande surface</a:t>
            </a:r>
            <a:endParaRPr lang="fr-FR" sz="1500" dirty="0">
              <a:solidFill>
                <a:srgbClr val="F79646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40167" y="2715076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Pressage ou</a:t>
            </a:r>
          </a:p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broyage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811732" y="2106204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prix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03502" y="878627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nutrition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436917" y="3935682"/>
            <a:ext cx="1152000" cy="5802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Levure de boulanger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436421" y="2106204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pain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2" name="Espace réservé du contenu 9"/>
          <p:cNvSpPr txBox="1">
            <a:spLocks/>
          </p:cNvSpPr>
          <p:nvPr/>
        </p:nvSpPr>
        <p:spPr>
          <a:xfrm>
            <a:off x="2619195" y="3936247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8016" tIns="64008" rIns="128016" bIns="6400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cuisson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440001" y="264096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Jus de pomme brut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625139" y="2105430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colorant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36947" y="1489260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Yaourt nature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436421" y="3325213"/>
            <a:ext cx="1152000" cy="5827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050" cap="all" dirty="0">
                <a:solidFill>
                  <a:srgbClr val="7030A0"/>
                </a:solidFill>
              </a:rPr>
              <a:t>fermentation</a:t>
            </a:r>
            <a:endParaRPr lang="fr-FR" sz="105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618512" y="879103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Yaourt au fruit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19195" y="3328615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arome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811732" y="2715971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locale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808512" y="1487359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F0000"/>
                </a:solidFill>
                <a:ea typeface="Calibri"/>
                <a:cs typeface="Times New Roman"/>
              </a:rPr>
              <a:t>Facilité de préparation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46551" y="3331793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79646">
                    <a:lumMod val="75000"/>
                  </a:srgbClr>
                </a:solidFill>
              </a:rPr>
              <a:t>magasin de proximité</a:t>
            </a:r>
            <a:endParaRPr lang="fr-FR" sz="1200" dirty="0">
              <a:solidFill>
                <a:srgbClr val="F79646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8009" y="2106204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79646">
                    <a:lumMod val="75000"/>
                  </a:srgbClr>
                </a:solidFill>
                <a:ea typeface="Calibri"/>
                <a:cs typeface="Times New Roman"/>
              </a:rPr>
              <a:t>Vente a la ferme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618512" y="1491591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Pain de mie industriel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617074" y="2715076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050" cap="all" dirty="0" smtClean="0">
                <a:solidFill>
                  <a:srgbClr val="7030A0"/>
                </a:solidFill>
              </a:rPr>
              <a:t>conservateur</a:t>
            </a:r>
            <a:endParaRPr lang="fr-FR" sz="105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48009" y="2721711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79646">
                    <a:lumMod val="75000"/>
                  </a:srgbClr>
                </a:solidFill>
              </a:rPr>
              <a:t>marche de plein air</a:t>
            </a:r>
            <a:endParaRPr lang="fr-FR" sz="1200" dirty="0">
              <a:solidFill>
                <a:srgbClr val="F79646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cxnSp>
        <p:nvCxnSpPr>
          <p:cNvPr id="324" name="Connecteur droit 323"/>
          <p:cNvCxnSpPr/>
          <p:nvPr/>
        </p:nvCxnSpPr>
        <p:spPr>
          <a:xfrm>
            <a:off x="3128654" y="31286"/>
            <a:ext cx="14006" cy="1608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205354"/>
              </p:ext>
            </p:extLst>
          </p:nvPr>
        </p:nvGraphicFramePr>
        <p:xfrm>
          <a:off x="8201000" y="4800600"/>
          <a:ext cx="3888430" cy="410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88032"/>
                <a:gridCol w="1080120"/>
                <a:gridCol w="360040"/>
                <a:gridCol w="10801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1€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43F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3€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5€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2€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4€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6€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1€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3€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5€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2€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4€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dirty="0" smtClean="0">
                          <a:solidFill>
                            <a:schemeClr val="tx1"/>
                          </a:solidFill>
                        </a:rPr>
                        <a:t>6€</a:t>
                      </a:r>
                      <a:endParaRPr lang="fr-FR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u="none" dirty="0" smtClean="0">
                          <a:solidFill>
                            <a:schemeClr val="tx1"/>
                          </a:solidFill>
                        </a:rPr>
                        <a:t>100 €</a:t>
                      </a:r>
                      <a:endParaRPr lang="fr-FR" sz="1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all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6 €</a:t>
                      </a: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cap="all" dirty="0" smtClean="0">
                          <a:solidFill>
                            <a:schemeClr val="tx1"/>
                          </a:solidFill>
                          <a:ea typeface="Calibri"/>
                          <a:cs typeface="Times New Roman"/>
                        </a:rPr>
                        <a:t>6 €</a:t>
                      </a: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cap="all" dirty="0" smtClean="0">
                        <a:solidFill>
                          <a:schemeClr val="tx1"/>
                        </a:solidFill>
                        <a:ea typeface="Calibri"/>
                        <a:cs typeface="Times New Roman"/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244789" y="1491662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79646">
                    <a:lumMod val="75000"/>
                  </a:srgbClr>
                </a:solidFill>
              </a:rPr>
              <a:t>grande surface</a:t>
            </a:r>
            <a:endParaRPr lang="fr-FR" sz="1500" dirty="0">
              <a:solidFill>
                <a:srgbClr val="F79646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4789" y="879103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79646">
                    <a:lumMod val="75000"/>
                  </a:srgbClr>
                </a:solidFill>
              </a:rPr>
              <a:t>magasin de proximité</a:t>
            </a:r>
            <a:endParaRPr lang="fr-FR" sz="1200" dirty="0">
              <a:solidFill>
                <a:srgbClr val="F79646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11732" y="264096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79646">
                    <a:lumMod val="75000"/>
                  </a:srgbClr>
                </a:solidFill>
                <a:ea typeface="Calibri"/>
                <a:cs typeface="Times New Roman"/>
              </a:rPr>
              <a:t>Vente a la ferme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53521" y="264335"/>
            <a:ext cx="1152000" cy="57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79646">
                    <a:lumMod val="75000"/>
                  </a:srgbClr>
                </a:solidFill>
              </a:rPr>
              <a:t>marche de plein air</a:t>
            </a:r>
            <a:endParaRPr lang="fr-FR" sz="1200" dirty="0">
              <a:solidFill>
                <a:srgbClr val="F79646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993843" y="877511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1500" cap="all" dirty="0">
                <a:solidFill>
                  <a:srgbClr val="7030A0"/>
                </a:solidFill>
                <a:ea typeface="Calibri"/>
                <a:cs typeface="Times New Roman"/>
              </a:rPr>
              <a:t>farine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184776" y="267590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sucre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000358" y="2711179"/>
            <a:ext cx="1152000" cy="5798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Pressage ou</a:t>
            </a:r>
          </a:p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broyage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97063" y="3939914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Levure de boulanger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998820" y="2104656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pain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5" name="Espace réservé du contenu 9"/>
          <p:cNvSpPr txBox="1">
            <a:spLocks/>
          </p:cNvSpPr>
          <p:nvPr/>
        </p:nvSpPr>
        <p:spPr>
          <a:xfrm>
            <a:off x="6186115" y="3939914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8016" tIns="64008" rIns="128016" bIns="6400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cuisson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995600" y="265798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Jus de pomme brut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188947" y="2104656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colorant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995600" y="1492560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Yaourt nature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000358" y="3325669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050" cap="all" dirty="0">
                <a:solidFill>
                  <a:srgbClr val="7030A0"/>
                </a:solidFill>
              </a:rPr>
              <a:t>fermentation</a:t>
            </a:r>
            <a:endParaRPr lang="fr-FR" sz="105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182895" y="877511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Yaourt au fruit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186836" y="3325669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7030A0"/>
                </a:solidFill>
              </a:rPr>
              <a:t>arome</a:t>
            </a:r>
            <a:endParaRPr lang="fr-FR" sz="15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184776" y="1487359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7030A0"/>
                </a:solidFill>
              </a:rPr>
              <a:t>Pain de mie industriel</a:t>
            </a:r>
            <a:endParaRPr lang="fr-FR" sz="1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188947" y="2715076"/>
            <a:ext cx="1152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050" cap="all" dirty="0" smtClean="0">
                <a:solidFill>
                  <a:srgbClr val="7030A0"/>
                </a:solidFill>
              </a:rPr>
              <a:t>conservateur</a:t>
            </a:r>
            <a:endParaRPr lang="fr-FR" sz="105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374747" y="3939914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 smtClean="0">
                <a:solidFill>
                  <a:srgbClr val="FF0000"/>
                </a:solidFill>
              </a:rPr>
              <a:t>exotique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374747" y="3325213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F0000"/>
                </a:solidFill>
              </a:rPr>
              <a:t>France </a:t>
            </a:r>
            <a:r>
              <a:rPr lang="fr-FR" sz="1200" cap="small" dirty="0">
                <a:solidFill>
                  <a:srgbClr val="FF0000"/>
                </a:solidFill>
              </a:rPr>
              <a:t>métropolitaine</a:t>
            </a:r>
            <a:endParaRPr lang="fr-FR" sz="1200" cap="small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374747" y="2106204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prix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371527" y="866870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nutrition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374747" y="2715971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500" cap="all" dirty="0">
                <a:solidFill>
                  <a:srgbClr val="FF0000"/>
                </a:solidFill>
              </a:rPr>
              <a:t>locale</a:t>
            </a:r>
            <a:endParaRPr lang="fr-FR" sz="15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371527" y="1487359"/>
            <a:ext cx="1152000" cy="576000"/>
          </a:xfrm>
          <a:prstGeom prst="rect">
            <a:avLst/>
          </a:prstGeom>
          <a:solidFill>
            <a:srgbClr val="FFCC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15000"/>
              </a:lnSpc>
            </a:pPr>
            <a:r>
              <a:rPr lang="fr-FR" sz="1200" cap="all" dirty="0">
                <a:solidFill>
                  <a:srgbClr val="FF0000"/>
                </a:solidFill>
                <a:ea typeface="Calibri"/>
                <a:cs typeface="Times New Roman"/>
              </a:rPr>
              <a:t>Facilité de préparation</a:t>
            </a:r>
          </a:p>
        </p:txBody>
      </p:sp>
    </p:spTree>
    <p:extLst>
      <p:ext uri="{BB962C8B-B14F-4D97-AF65-F5344CB8AC3E}">
        <p14:creationId xmlns:p14="http://schemas.microsoft.com/office/powerpoint/2010/main" val="12445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440</Words>
  <Application>Microsoft Office PowerPoint</Application>
  <PresentationFormat>A3 (297 x 420 mm)</PresentationFormat>
  <Paragraphs>186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Conseil Général des Hauts-de-Seine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CUSSON Bertrand - PCVAU/DDA/SDD/UPPOE</dc:creator>
  <cp:lastModifiedBy>CUSSON Bertrand - PCVAU/DDA/SDD/UPPOE</cp:lastModifiedBy>
  <cp:revision>490</cp:revision>
  <cp:lastPrinted>2019-05-03T08:06:30Z</cp:lastPrinted>
  <dcterms:created xsi:type="dcterms:W3CDTF">2019-03-01T14:27:16Z</dcterms:created>
  <dcterms:modified xsi:type="dcterms:W3CDTF">2019-05-21T11:09:07Z</dcterms:modified>
</cp:coreProperties>
</file>