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797675"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CC9900"/>
    <a:srgbClr val="FF99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8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3A6B6A67-11EE-4A0C-AE25-9822D9D081C5}" type="datetimeFigureOut">
              <a:rPr lang="fr-FR" smtClean="0"/>
              <a:t>03/05/2019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19A571D-4B35-4737-BD0A-E1FB33E30A0E}" type="slidenum">
              <a:rPr lang="fr-FR" smtClean="0"/>
              <a:t>‹N°›</a:t>
            </a:fld>
            <a:endParaRPr lang="fr-FR" dirty="0"/>
          </a:p>
        </p:txBody>
      </p:sp>
    </p:spTree>
    <p:extLst>
      <p:ext uri="{BB962C8B-B14F-4D97-AF65-F5344CB8AC3E}">
        <p14:creationId xmlns:p14="http://schemas.microsoft.com/office/powerpoint/2010/main" val="3731001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A6B6A67-11EE-4A0C-AE25-9822D9D081C5}" type="datetimeFigureOut">
              <a:rPr lang="fr-FR" smtClean="0"/>
              <a:t>03/05/2019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19A571D-4B35-4737-BD0A-E1FB33E30A0E}" type="slidenum">
              <a:rPr lang="fr-FR" smtClean="0"/>
              <a:t>‹N°›</a:t>
            </a:fld>
            <a:endParaRPr lang="fr-FR" dirty="0"/>
          </a:p>
        </p:txBody>
      </p:sp>
    </p:spTree>
    <p:extLst>
      <p:ext uri="{BB962C8B-B14F-4D97-AF65-F5344CB8AC3E}">
        <p14:creationId xmlns:p14="http://schemas.microsoft.com/office/powerpoint/2010/main" val="47695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A6B6A67-11EE-4A0C-AE25-9822D9D081C5}" type="datetimeFigureOut">
              <a:rPr lang="fr-FR" smtClean="0"/>
              <a:t>03/05/2019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19A571D-4B35-4737-BD0A-E1FB33E30A0E}" type="slidenum">
              <a:rPr lang="fr-FR" smtClean="0"/>
              <a:t>‹N°›</a:t>
            </a:fld>
            <a:endParaRPr lang="fr-FR" dirty="0"/>
          </a:p>
        </p:txBody>
      </p:sp>
    </p:spTree>
    <p:extLst>
      <p:ext uri="{BB962C8B-B14F-4D97-AF65-F5344CB8AC3E}">
        <p14:creationId xmlns:p14="http://schemas.microsoft.com/office/powerpoint/2010/main" val="346569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A6B6A67-11EE-4A0C-AE25-9822D9D081C5}" type="datetimeFigureOut">
              <a:rPr lang="fr-FR" smtClean="0"/>
              <a:t>03/05/2019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19A571D-4B35-4737-BD0A-E1FB33E30A0E}" type="slidenum">
              <a:rPr lang="fr-FR" smtClean="0"/>
              <a:t>‹N°›</a:t>
            </a:fld>
            <a:endParaRPr lang="fr-FR" dirty="0"/>
          </a:p>
        </p:txBody>
      </p:sp>
    </p:spTree>
    <p:extLst>
      <p:ext uri="{BB962C8B-B14F-4D97-AF65-F5344CB8AC3E}">
        <p14:creationId xmlns:p14="http://schemas.microsoft.com/office/powerpoint/2010/main" val="1619075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A6B6A67-11EE-4A0C-AE25-9822D9D081C5}" type="datetimeFigureOut">
              <a:rPr lang="fr-FR" smtClean="0"/>
              <a:t>03/05/2019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19A571D-4B35-4737-BD0A-E1FB33E30A0E}" type="slidenum">
              <a:rPr lang="fr-FR" smtClean="0"/>
              <a:t>‹N°›</a:t>
            </a:fld>
            <a:endParaRPr lang="fr-FR" dirty="0"/>
          </a:p>
        </p:txBody>
      </p:sp>
    </p:spTree>
    <p:extLst>
      <p:ext uri="{BB962C8B-B14F-4D97-AF65-F5344CB8AC3E}">
        <p14:creationId xmlns:p14="http://schemas.microsoft.com/office/powerpoint/2010/main" val="2016388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A6B6A67-11EE-4A0C-AE25-9822D9D081C5}" type="datetimeFigureOut">
              <a:rPr lang="fr-FR" smtClean="0"/>
              <a:t>03/05/2019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19A571D-4B35-4737-BD0A-E1FB33E30A0E}" type="slidenum">
              <a:rPr lang="fr-FR" smtClean="0"/>
              <a:t>‹N°›</a:t>
            </a:fld>
            <a:endParaRPr lang="fr-FR" dirty="0"/>
          </a:p>
        </p:txBody>
      </p:sp>
    </p:spTree>
    <p:extLst>
      <p:ext uri="{BB962C8B-B14F-4D97-AF65-F5344CB8AC3E}">
        <p14:creationId xmlns:p14="http://schemas.microsoft.com/office/powerpoint/2010/main" val="1948089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A6B6A67-11EE-4A0C-AE25-9822D9D081C5}" type="datetimeFigureOut">
              <a:rPr lang="fr-FR" smtClean="0"/>
              <a:t>03/05/2019</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319A571D-4B35-4737-BD0A-E1FB33E30A0E}" type="slidenum">
              <a:rPr lang="fr-FR" smtClean="0"/>
              <a:t>‹N°›</a:t>
            </a:fld>
            <a:endParaRPr lang="fr-FR" dirty="0"/>
          </a:p>
        </p:txBody>
      </p:sp>
    </p:spTree>
    <p:extLst>
      <p:ext uri="{BB962C8B-B14F-4D97-AF65-F5344CB8AC3E}">
        <p14:creationId xmlns:p14="http://schemas.microsoft.com/office/powerpoint/2010/main" val="3484661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A6B6A67-11EE-4A0C-AE25-9822D9D081C5}" type="datetimeFigureOut">
              <a:rPr lang="fr-FR" smtClean="0"/>
              <a:t>03/05/2019</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319A571D-4B35-4737-BD0A-E1FB33E30A0E}" type="slidenum">
              <a:rPr lang="fr-FR" smtClean="0"/>
              <a:t>‹N°›</a:t>
            </a:fld>
            <a:endParaRPr lang="fr-FR" dirty="0"/>
          </a:p>
        </p:txBody>
      </p:sp>
    </p:spTree>
    <p:extLst>
      <p:ext uri="{BB962C8B-B14F-4D97-AF65-F5344CB8AC3E}">
        <p14:creationId xmlns:p14="http://schemas.microsoft.com/office/powerpoint/2010/main" val="3070822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A6B6A67-11EE-4A0C-AE25-9822D9D081C5}" type="datetimeFigureOut">
              <a:rPr lang="fr-FR" smtClean="0"/>
              <a:t>03/05/2019</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319A571D-4B35-4737-BD0A-E1FB33E30A0E}" type="slidenum">
              <a:rPr lang="fr-FR" smtClean="0"/>
              <a:t>‹N°›</a:t>
            </a:fld>
            <a:endParaRPr lang="fr-FR" dirty="0"/>
          </a:p>
        </p:txBody>
      </p:sp>
    </p:spTree>
    <p:extLst>
      <p:ext uri="{BB962C8B-B14F-4D97-AF65-F5344CB8AC3E}">
        <p14:creationId xmlns:p14="http://schemas.microsoft.com/office/powerpoint/2010/main" val="3798780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A6B6A67-11EE-4A0C-AE25-9822D9D081C5}" type="datetimeFigureOut">
              <a:rPr lang="fr-FR" smtClean="0"/>
              <a:t>03/05/2019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19A571D-4B35-4737-BD0A-E1FB33E30A0E}" type="slidenum">
              <a:rPr lang="fr-FR" smtClean="0"/>
              <a:t>‹N°›</a:t>
            </a:fld>
            <a:endParaRPr lang="fr-FR" dirty="0"/>
          </a:p>
        </p:txBody>
      </p:sp>
    </p:spTree>
    <p:extLst>
      <p:ext uri="{BB962C8B-B14F-4D97-AF65-F5344CB8AC3E}">
        <p14:creationId xmlns:p14="http://schemas.microsoft.com/office/powerpoint/2010/main" val="2865814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A6B6A67-11EE-4A0C-AE25-9822D9D081C5}" type="datetimeFigureOut">
              <a:rPr lang="fr-FR" smtClean="0"/>
              <a:t>03/05/2019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19A571D-4B35-4737-BD0A-E1FB33E30A0E}" type="slidenum">
              <a:rPr lang="fr-FR" smtClean="0"/>
              <a:t>‹N°›</a:t>
            </a:fld>
            <a:endParaRPr lang="fr-FR" dirty="0"/>
          </a:p>
        </p:txBody>
      </p:sp>
    </p:spTree>
    <p:extLst>
      <p:ext uri="{BB962C8B-B14F-4D97-AF65-F5344CB8AC3E}">
        <p14:creationId xmlns:p14="http://schemas.microsoft.com/office/powerpoint/2010/main" val="3720884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6B6A67-11EE-4A0C-AE25-9822D9D081C5}" type="datetimeFigureOut">
              <a:rPr lang="fr-FR" smtClean="0"/>
              <a:t>03/05/2019</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9A571D-4B35-4737-BD0A-E1FB33E30A0E}" type="slidenum">
              <a:rPr lang="fr-FR" smtClean="0"/>
              <a:t>‹N°›</a:t>
            </a:fld>
            <a:endParaRPr lang="fr-FR" dirty="0"/>
          </a:p>
        </p:txBody>
      </p:sp>
    </p:spTree>
    <p:extLst>
      <p:ext uri="{BB962C8B-B14F-4D97-AF65-F5344CB8AC3E}">
        <p14:creationId xmlns:p14="http://schemas.microsoft.com/office/powerpoint/2010/main" val="3301056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702642456"/>
              </p:ext>
            </p:extLst>
          </p:nvPr>
        </p:nvGraphicFramePr>
        <p:xfrm>
          <a:off x="815430" y="802517"/>
          <a:ext cx="7704856" cy="6064910"/>
        </p:xfrm>
        <a:graphic>
          <a:graphicData uri="http://schemas.openxmlformats.org/drawingml/2006/table">
            <a:tbl>
              <a:tblPr firstRow="1" bandRow="1">
                <a:tableStyleId>{5C22544A-7EE6-4342-B048-85BDC9FD1C3A}</a:tableStyleId>
              </a:tblPr>
              <a:tblGrid>
                <a:gridCol w="2592288"/>
                <a:gridCol w="2664296"/>
                <a:gridCol w="2448272"/>
              </a:tblGrid>
              <a:tr h="812113">
                <a:tc>
                  <a:txBody>
                    <a:bodyPr/>
                    <a:lstStyle/>
                    <a:p>
                      <a:pPr algn="ctr"/>
                      <a:endParaRPr lang="fr-FR" sz="800" dirty="0" smtClean="0">
                        <a:solidFill>
                          <a:schemeClr val="tx1"/>
                        </a:solidFill>
                      </a:endParaRPr>
                    </a:p>
                    <a:p>
                      <a:pPr algn="ctr"/>
                      <a:r>
                        <a:rPr lang="fr-FR" sz="1100" dirty="0" smtClean="0">
                          <a:solidFill>
                            <a:schemeClr val="tx1"/>
                          </a:solidFill>
                        </a:rPr>
                        <a:t>    </a:t>
                      </a:r>
                      <a:r>
                        <a:rPr lang="fr-FR" sz="1100" b="0" dirty="0" smtClean="0">
                          <a:solidFill>
                            <a:schemeClr val="tx1"/>
                          </a:solidFill>
                        </a:rPr>
                        <a:t>Choisir entre 2 et 5 aliments</a:t>
                      </a:r>
                    </a:p>
                    <a:p>
                      <a:pPr algn="ctr"/>
                      <a:endParaRPr lang="fr-FR" sz="1100" b="0" dirty="0" smtClean="0">
                        <a:solidFill>
                          <a:schemeClr val="tx1"/>
                        </a:solidFill>
                      </a:endParaRPr>
                    </a:p>
                    <a:p>
                      <a:pPr algn="ctr"/>
                      <a:endParaRPr lang="fr-FR" sz="1100" b="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000" b="0" dirty="0" smtClean="0">
                          <a:solidFill>
                            <a:schemeClr val="tx1"/>
                          </a:solidFill>
                        </a:rPr>
                        <a:t>Vignettes à </a:t>
                      </a:r>
                      <a:r>
                        <a:rPr lang="fr-FR" sz="1000" b="0" dirty="0" smtClean="0">
                          <a:solidFill>
                            <a:schemeClr val="tx1"/>
                          </a:solidFill>
                        </a:rPr>
                        <a:t>placer ici</a:t>
                      </a:r>
                      <a:endParaRPr lang="fr-FR" sz="10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sz="500" dirty="0" smtClean="0">
                        <a:solidFill>
                          <a:schemeClr val="tx1"/>
                        </a:solidFill>
                      </a:endParaRPr>
                    </a:p>
                    <a:p>
                      <a:pPr algn="ctr"/>
                      <a:r>
                        <a:rPr lang="fr-FR" sz="1100" b="0" dirty="0" smtClean="0">
                          <a:solidFill>
                            <a:schemeClr val="tx1"/>
                          </a:solidFill>
                        </a:rPr>
                        <a:t>  Choisir une quantité pour </a:t>
                      </a:r>
                    </a:p>
                    <a:p>
                      <a:pPr algn="ctr"/>
                      <a:r>
                        <a:rPr lang="fr-FR" sz="1100" b="0" dirty="0" smtClean="0">
                          <a:solidFill>
                            <a:schemeClr val="tx1"/>
                          </a:solidFill>
                        </a:rPr>
                        <a:t>chaque </a:t>
                      </a:r>
                      <a:r>
                        <a:rPr lang="fr-FR" sz="1100" b="0" dirty="0" smtClean="0">
                          <a:solidFill>
                            <a:schemeClr val="tx1"/>
                          </a:solidFill>
                        </a:rPr>
                        <a:t>aliment</a:t>
                      </a:r>
                    </a:p>
                    <a:p>
                      <a:pPr algn="ctr"/>
                      <a:endParaRPr lang="fr-FR" sz="1100" b="0" dirty="0" smtClean="0">
                        <a:solidFill>
                          <a:schemeClr val="tx1"/>
                        </a:solidFill>
                      </a:endParaRPr>
                    </a:p>
                    <a:p>
                      <a:pPr algn="ctr"/>
                      <a:r>
                        <a:rPr lang="fr-FR" sz="1000" b="0" dirty="0" smtClean="0">
                          <a:solidFill>
                            <a:schemeClr val="tx1"/>
                          </a:solidFill>
                        </a:rPr>
                        <a:t>Nombre de g à </a:t>
                      </a:r>
                      <a:r>
                        <a:rPr lang="fr-FR" sz="1000" b="0" dirty="0" smtClean="0">
                          <a:solidFill>
                            <a:schemeClr val="tx1"/>
                          </a:solidFill>
                        </a:rPr>
                        <a:t>placer ici</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sz="300" dirty="0" smtClean="0">
                        <a:solidFill>
                          <a:schemeClr val="tx1"/>
                        </a:solidFill>
                      </a:endParaRPr>
                    </a:p>
                    <a:p>
                      <a:pPr algn="ctr"/>
                      <a:r>
                        <a:rPr lang="fr-FR" sz="1100" dirty="0" smtClean="0">
                          <a:solidFill>
                            <a:schemeClr val="tx1"/>
                          </a:solidFill>
                        </a:rPr>
                        <a:t>    </a:t>
                      </a:r>
                      <a:r>
                        <a:rPr lang="fr-FR" sz="1100" b="0" dirty="0" smtClean="0">
                          <a:solidFill>
                            <a:schemeClr val="tx1"/>
                          </a:solidFill>
                        </a:rPr>
                        <a:t>Calculez le poids </a:t>
                      </a:r>
                    </a:p>
                    <a:p>
                      <a:pPr algn="ctr"/>
                      <a:r>
                        <a:rPr lang="fr-FR" sz="1100" b="0" dirty="0" smtClean="0">
                          <a:solidFill>
                            <a:schemeClr val="tx1"/>
                          </a:solidFill>
                        </a:rPr>
                        <a:t>de protéine  </a:t>
                      </a:r>
                    </a:p>
                    <a:p>
                      <a:pPr algn="ctr"/>
                      <a:r>
                        <a:rPr lang="fr-FR" sz="1100" b="0" dirty="0" smtClean="0">
                          <a:solidFill>
                            <a:schemeClr val="tx1"/>
                          </a:solidFill>
                        </a:rPr>
                        <a:t>de chaque aliment</a:t>
                      </a:r>
                      <a:endParaRPr lang="fr-FR"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50274">
                <a:tc>
                  <a:txBody>
                    <a:bodyPr/>
                    <a:lstStyle/>
                    <a:p>
                      <a:pPr algn="ctr"/>
                      <a:endParaRPr lang="fr-FR"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361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10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fr-FR" sz="1100" dirty="0" smtClean="0">
                        <a:solidFill>
                          <a:schemeClr val="tx1"/>
                        </a:solidFill>
                      </a:endParaRPr>
                    </a:p>
                    <a:p>
                      <a:pPr algn="ctr"/>
                      <a:endParaRPr lang="fr-FR"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36104">
                <a:tc>
                  <a:txBody>
                    <a:bodyPr/>
                    <a:lstStyle/>
                    <a:p>
                      <a:pPr algn="ctr"/>
                      <a:endParaRPr lang="fr-F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08112">
                <a:tc>
                  <a:txBody>
                    <a:bodyPr/>
                    <a:lstStyle/>
                    <a:p>
                      <a:pPr algn="ctr"/>
                      <a:endParaRPr lang="fr-F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64096">
                <a:tc>
                  <a:txBody>
                    <a:bodyPr/>
                    <a:lstStyle/>
                    <a:p>
                      <a:pPr algn="ctr"/>
                      <a:endParaRPr lang="fr-F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1540">
                <a:tc gridSpan="2">
                  <a:txBody>
                    <a:bodyPr/>
                    <a:lstStyle/>
                    <a:p>
                      <a:pPr marL="990600" indent="0" algn="l">
                        <a:tabLst>
                          <a:tab pos="2152650" algn="l"/>
                        </a:tabLst>
                      </a:pPr>
                      <a:r>
                        <a:rPr lang="fr-FR" sz="1000" b="0" dirty="0" smtClean="0">
                          <a:solidFill>
                            <a:schemeClr val="tx1"/>
                          </a:solidFill>
                        </a:rPr>
                        <a:t>Votre résultat est -il  proche de </a:t>
                      </a:r>
                      <a:r>
                        <a:rPr lang="fr-FR" sz="1000" b="0" baseline="0" dirty="0" smtClean="0">
                          <a:solidFill>
                            <a:schemeClr val="tx1"/>
                          </a:solidFill>
                        </a:rPr>
                        <a:t> 42 g (entre 38 et 46 g) ? Si oui, bravo !</a:t>
                      </a:r>
                    </a:p>
                    <a:p>
                      <a:pPr marL="1079500" indent="0" algn="ctr">
                        <a:tabLst>
                          <a:tab pos="2152650" algn="l"/>
                        </a:tabLst>
                      </a:pPr>
                      <a:r>
                        <a:rPr lang="fr-FR" sz="1000" b="0" baseline="0" dirty="0" smtClean="0">
                          <a:solidFill>
                            <a:schemeClr val="tx1"/>
                          </a:solidFill>
                        </a:rPr>
                        <a:t>Sinon, </a:t>
                      </a:r>
                      <a:r>
                        <a:rPr lang="fr-FR" sz="1000" b="0" dirty="0" smtClean="0">
                          <a:solidFill>
                            <a:schemeClr val="tx1"/>
                          </a:solidFill>
                        </a:rPr>
                        <a:t>modifiez</a:t>
                      </a:r>
                      <a:r>
                        <a:rPr lang="fr-FR" sz="1000" b="0" baseline="0" dirty="0" smtClean="0">
                          <a:solidFill>
                            <a:schemeClr val="tx1"/>
                          </a:solidFill>
                        </a:rPr>
                        <a:t> votre menu et refaites le calcul.</a:t>
                      </a:r>
                      <a:endParaRPr lang="fr-FR" sz="1000" b="0"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lang="fr-FR" sz="1100"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a:r>
                        <a:rPr lang="fr-FR" sz="1200" dirty="0" smtClean="0">
                          <a:solidFill>
                            <a:schemeClr val="tx1"/>
                          </a:solidFill>
                        </a:rPr>
                        <a:t>           Total :</a:t>
                      </a:r>
                      <a:r>
                        <a:rPr lang="fr-FR" dirty="0" smtClean="0">
                          <a:solidFill>
                            <a:schemeClr val="tx1"/>
                          </a:solidFill>
                        </a:rPr>
                        <a:t> …………….</a:t>
                      </a:r>
                      <a:endParaRPr lang="fr-F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0" name="Rectangle 39"/>
          <p:cNvSpPr/>
          <p:nvPr/>
        </p:nvSpPr>
        <p:spPr>
          <a:xfrm>
            <a:off x="179512" y="-99393"/>
            <a:ext cx="8964488" cy="10081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600" b="1" dirty="0" smtClean="0">
                <a:solidFill>
                  <a:schemeClr val="accent6">
                    <a:lumMod val="50000"/>
                  </a:schemeClr>
                </a:solidFill>
              </a:rPr>
              <a:t>Calculez le menu de protéines </a:t>
            </a:r>
            <a:r>
              <a:rPr lang="fr-FR" sz="1600" b="1" dirty="0" smtClean="0">
                <a:solidFill>
                  <a:schemeClr val="accent6">
                    <a:lumMod val="50000"/>
                  </a:schemeClr>
                </a:solidFill>
              </a:rPr>
              <a:t>d’un </a:t>
            </a:r>
            <a:r>
              <a:rPr lang="fr-FR" sz="1600" b="1" dirty="0">
                <a:solidFill>
                  <a:schemeClr val="accent6">
                    <a:lumMod val="50000"/>
                  </a:schemeClr>
                </a:solidFill>
              </a:rPr>
              <a:t>jeune de 50 </a:t>
            </a:r>
            <a:r>
              <a:rPr lang="fr-FR" sz="1600" b="1" dirty="0" smtClean="0">
                <a:solidFill>
                  <a:schemeClr val="accent6">
                    <a:lumMod val="50000"/>
                  </a:schemeClr>
                </a:solidFill>
              </a:rPr>
              <a:t>kg…</a:t>
            </a:r>
          </a:p>
          <a:p>
            <a:pPr algn="ctr"/>
            <a:r>
              <a:rPr lang="fr-FR" sz="1100" dirty="0" smtClean="0">
                <a:solidFill>
                  <a:schemeClr val="accent6">
                    <a:lumMod val="50000"/>
                  </a:schemeClr>
                </a:solidFill>
              </a:rPr>
              <a:t>…en sachant qu’il faut 0,85g de protéine par kg de poids </a:t>
            </a:r>
            <a:r>
              <a:rPr lang="fr-FR" sz="1100" dirty="0">
                <a:solidFill>
                  <a:schemeClr val="accent6">
                    <a:lumMod val="50000"/>
                  </a:schemeClr>
                </a:solidFill>
              </a:rPr>
              <a:t>corporel </a:t>
            </a:r>
            <a:r>
              <a:rPr lang="fr-FR" sz="1100" dirty="0" smtClean="0">
                <a:solidFill>
                  <a:schemeClr val="accent6">
                    <a:lumMod val="50000"/>
                  </a:schemeClr>
                </a:solidFill>
              </a:rPr>
              <a:t> par jour : 50(kg) X 0,85(g) = 42 (g).</a:t>
            </a:r>
          </a:p>
          <a:p>
            <a:pPr algn="ctr"/>
            <a:r>
              <a:rPr lang="fr-FR" sz="1100" dirty="0" smtClean="0">
                <a:solidFill>
                  <a:schemeClr val="accent6">
                    <a:lumMod val="50000"/>
                  </a:schemeClr>
                </a:solidFill>
              </a:rPr>
              <a:t>→ Choisissez majoritairement  des protéines végétales .</a:t>
            </a:r>
            <a:endParaRPr lang="fr-FR" sz="1100" dirty="0">
              <a:solidFill>
                <a:schemeClr val="accent6">
                  <a:lumMod val="50000"/>
                </a:schemeClr>
              </a:solidFill>
            </a:endParaRPr>
          </a:p>
          <a:p>
            <a:pPr algn="ctr"/>
            <a:endParaRPr lang="fr-FR" sz="1100" dirty="0" smtClean="0">
              <a:solidFill>
                <a:schemeClr val="accent6">
                  <a:lumMod val="50000"/>
                </a:schemeClr>
              </a:solidFill>
            </a:endParaRPr>
          </a:p>
        </p:txBody>
      </p:sp>
      <p:cxnSp>
        <p:nvCxnSpPr>
          <p:cNvPr id="43" name="Connecteur droit avec flèche 42"/>
          <p:cNvCxnSpPr/>
          <p:nvPr/>
        </p:nvCxnSpPr>
        <p:spPr>
          <a:xfrm>
            <a:off x="5436096" y="1477944"/>
            <a:ext cx="0" cy="1508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Ellipse 51"/>
          <p:cNvSpPr/>
          <p:nvPr/>
        </p:nvSpPr>
        <p:spPr>
          <a:xfrm>
            <a:off x="3563888" y="980728"/>
            <a:ext cx="360040" cy="324036"/>
          </a:xfrm>
          <a:prstGeom prst="ellipse">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tx1"/>
                </a:solidFill>
              </a:rPr>
              <a:t>2</a:t>
            </a:r>
          </a:p>
        </p:txBody>
      </p:sp>
      <p:sp>
        <p:nvSpPr>
          <p:cNvPr id="53" name="Ellipse 52"/>
          <p:cNvSpPr/>
          <p:nvPr/>
        </p:nvSpPr>
        <p:spPr>
          <a:xfrm>
            <a:off x="6372200" y="980728"/>
            <a:ext cx="360040" cy="324036"/>
          </a:xfrm>
          <a:prstGeom prst="ellipse">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tx1"/>
                </a:solidFill>
              </a:rPr>
              <a:t>3</a:t>
            </a:r>
          </a:p>
        </p:txBody>
      </p:sp>
      <p:sp>
        <p:nvSpPr>
          <p:cNvPr id="54" name="Ellipse 53"/>
          <p:cNvSpPr/>
          <p:nvPr/>
        </p:nvSpPr>
        <p:spPr>
          <a:xfrm>
            <a:off x="6156176" y="6417332"/>
            <a:ext cx="360040" cy="324036"/>
          </a:xfrm>
          <a:prstGeom prst="ellipse">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solidFill>
                  <a:schemeClr val="tx1"/>
                </a:solidFill>
              </a:rPr>
              <a:t>4</a:t>
            </a:r>
            <a:endParaRPr lang="fr-FR" sz="1600" dirty="0">
              <a:solidFill>
                <a:schemeClr val="tx1"/>
              </a:solidFill>
            </a:endParaRPr>
          </a:p>
        </p:txBody>
      </p:sp>
      <p:sp>
        <p:nvSpPr>
          <p:cNvPr id="36" name="Ellipse 35"/>
          <p:cNvSpPr/>
          <p:nvPr/>
        </p:nvSpPr>
        <p:spPr>
          <a:xfrm>
            <a:off x="899592" y="980728"/>
            <a:ext cx="360040" cy="324036"/>
          </a:xfrm>
          <a:prstGeom prst="ellipse">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solidFill>
                  <a:schemeClr val="tx1"/>
                </a:solidFill>
              </a:rPr>
              <a:t>1</a:t>
            </a:r>
            <a:endParaRPr lang="fr-FR" sz="1600" dirty="0">
              <a:solidFill>
                <a:schemeClr val="tx1"/>
              </a:solidFill>
            </a:endParaRPr>
          </a:p>
        </p:txBody>
      </p:sp>
      <p:cxnSp>
        <p:nvCxnSpPr>
          <p:cNvPr id="21" name="Connecteur droit avec flèche 20"/>
          <p:cNvCxnSpPr/>
          <p:nvPr/>
        </p:nvCxnSpPr>
        <p:spPr>
          <a:xfrm>
            <a:off x="7308304" y="1484784"/>
            <a:ext cx="0" cy="1154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p:nvPr/>
        </p:nvCxnSpPr>
        <p:spPr>
          <a:xfrm>
            <a:off x="3995936" y="1477944"/>
            <a:ext cx="0" cy="1508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a:off x="2771800" y="1477944"/>
            <a:ext cx="0" cy="1508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p:nvPr/>
        </p:nvCxnSpPr>
        <p:spPr>
          <a:xfrm flipH="1">
            <a:off x="1460376" y="1492300"/>
            <a:ext cx="15280" cy="1365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flipH="1">
            <a:off x="5940152" y="6597352"/>
            <a:ext cx="21602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ZoneTexte 1"/>
          <p:cNvSpPr txBox="1"/>
          <p:nvPr/>
        </p:nvSpPr>
        <p:spPr>
          <a:xfrm>
            <a:off x="7884368" y="1052736"/>
            <a:ext cx="576064" cy="415498"/>
          </a:xfrm>
          <a:prstGeom prst="rect">
            <a:avLst/>
          </a:prstGeom>
          <a:noFill/>
          <a:ln>
            <a:solidFill>
              <a:schemeClr val="tx1"/>
            </a:solidFill>
            <a:prstDash val="sysDash"/>
          </a:ln>
        </p:spPr>
        <p:txBody>
          <a:bodyPr wrap="square" rtlCol="0">
            <a:spAutoFit/>
          </a:bodyPr>
          <a:lstStyle/>
          <a:p>
            <a:pPr algn="ctr"/>
            <a:r>
              <a:rPr lang="fr-FR" sz="700" dirty="0" smtClean="0"/>
              <a:t>Aidez-vous d’une </a:t>
            </a:r>
            <a:r>
              <a:rPr lang="fr-FR" sz="700" dirty="0" smtClean="0"/>
              <a:t>calculette! </a:t>
            </a:r>
            <a:endParaRPr lang="fr-FR" sz="600" dirty="0"/>
          </a:p>
        </p:txBody>
      </p:sp>
      <p:sp>
        <p:nvSpPr>
          <p:cNvPr id="16" name="ZoneTexte 15"/>
          <p:cNvSpPr txBox="1"/>
          <p:nvPr/>
        </p:nvSpPr>
        <p:spPr>
          <a:xfrm>
            <a:off x="7884368" y="6356228"/>
            <a:ext cx="576064" cy="415498"/>
          </a:xfrm>
          <a:prstGeom prst="rect">
            <a:avLst/>
          </a:prstGeom>
          <a:noFill/>
          <a:ln>
            <a:solidFill>
              <a:schemeClr val="tx1"/>
            </a:solidFill>
            <a:prstDash val="sysDash"/>
          </a:ln>
        </p:spPr>
        <p:txBody>
          <a:bodyPr wrap="square" rtlCol="0">
            <a:spAutoFit/>
          </a:bodyPr>
          <a:lstStyle/>
          <a:p>
            <a:pPr algn="ctr"/>
            <a:r>
              <a:rPr lang="fr-FR" sz="700" dirty="0" smtClean="0"/>
              <a:t>Etes-vous proche de 42 g ?</a:t>
            </a:r>
            <a:endParaRPr lang="fr-FR" sz="600" dirty="0"/>
          </a:p>
        </p:txBody>
      </p:sp>
      <p:sp>
        <p:nvSpPr>
          <p:cNvPr id="19" name="ZoneTexte 18"/>
          <p:cNvSpPr txBox="1"/>
          <p:nvPr/>
        </p:nvSpPr>
        <p:spPr>
          <a:xfrm>
            <a:off x="27477" y="2291992"/>
            <a:ext cx="1376172" cy="276999"/>
          </a:xfrm>
          <a:prstGeom prst="rect">
            <a:avLst/>
          </a:prstGeom>
          <a:noFill/>
          <a:ln>
            <a:solidFill>
              <a:schemeClr val="tx1"/>
            </a:solidFill>
            <a:prstDash val="sysDash"/>
          </a:ln>
        </p:spPr>
        <p:txBody>
          <a:bodyPr wrap="square" rtlCol="0">
            <a:spAutoFit/>
          </a:bodyPr>
          <a:lstStyle/>
          <a:p>
            <a:r>
              <a:rPr lang="fr-FR" sz="600" dirty="0" smtClean="0"/>
              <a:t>Nom de </a:t>
            </a:r>
            <a:r>
              <a:rPr lang="fr-FR" sz="600" dirty="0"/>
              <a:t>l’aliment </a:t>
            </a:r>
            <a:r>
              <a:rPr lang="fr-FR" sz="600" dirty="0" smtClean="0"/>
              <a:t>et % de protéine →</a:t>
            </a:r>
            <a:endParaRPr lang="fr-FR" sz="600" dirty="0"/>
          </a:p>
          <a:p>
            <a:pPr algn="ctr"/>
            <a:r>
              <a:rPr lang="fr-FR" sz="600" dirty="0" smtClean="0"/>
              <a:t>(recopiez la vignette)</a:t>
            </a:r>
          </a:p>
        </p:txBody>
      </p:sp>
      <p:sp>
        <p:nvSpPr>
          <p:cNvPr id="31" name="ZoneTexte 30"/>
          <p:cNvSpPr txBox="1"/>
          <p:nvPr/>
        </p:nvSpPr>
        <p:spPr>
          <a:xfrm>
            <a:off x="3397981" y="4149080"/>
            <a:ext cx="855130" cy="276999"/>
          </a:xfrm>
          <a:prstGeom prst="rect">
            <a:avLst/>
          </a:prstGeom>
          <a:noFill/>
          <a:ln>
            <a:solidFill>
              <a:schemeClr val="tx1"/>
            </a:solidFill>
            <a:prstDash val="sysDash"/>
          </a:ln>
        </p:spPr>
        <p:txBody>
          <a:bodyPr wrap="square" rtlCol="0">
            <a:spAutoFit/>
          </a:bodyPr>
          <a:lstStyle/>
          <a:p>
            <a:pPr algn="ctr"/>
            <a:r>
              <a:rPr lang="fr-FR" sz="600" dirty="0" smtClean="0"/>
              <a:t>Poids →</a:t>
            </a:r>
          </a:p>
          <a:p>
            <a:r>
              <a:rPr lang="fr-FR" sz="600" dirty="0" smtClean="0"/>
              <a:t>(recopiez la vignette)</a:t>
            </a:r>
            <a:endParaRPr lang="fr-FR" sz="600" dirty="0"/>
          </a:p>
        </p:txBody>
      </p:sp>
      <p:sp>
        <p:nvSpPr>
          <p:cNvPr id="34" name="ZoneTexte 33"/>
          <p:cNvSpPr txBox="1"/>
          <p:nvPr/>
        </p:nvSpPr>
        <p:spPr>
          <a:xfrm>
            <a:off x="3423052" y="2288996"/>
            <a:ext cx="855130" cy="276999"/>
          </a:xfrm>
          <a:prstGeom prst="rect">
            <a:avLst/>
          </a:prstGeom>
          <a:noFill/>
          <a:ln>
            <a:solidFill>
              <a:schemeClr val="tx1"/>
            </a:solidFill>
            <a:prstDash val="sysDash"/>
          </a:ln>
        </p:spPr>
        <p:txBody>
          <a:bodyPr wrap="square" rtlCol="0">
            <a:spAutoFit/>
          </a:bodyPr>
          <a:lstStyle/>
          <a:p>
            <a:pPr algn="ctr"/>
            <a:r>
              <a:rPr lang="fr-FR" sz="600" dirty="0" smtClean="0"/>
              <a:t>Poids →</a:t>
            </a:r>
          </a:p>
          <a:p>
            <a:r>
              <a:rPr lang="fr-FR" sz="600" dirty="0" smtClean="0"/>
              <a:t>(recopiez la vignette)</a:t>
            </a:r>
            <a:endParaRPr lang="fr-FR" sz="600" dirty="0"/>
          </a:p>
        </p:txBody>
      </p:sp>
      <p:sp>
        <p:nvSpPr>
          <p:cNvPr id="35" name="ZoneTexte 34"/>
          <p:cNvSpPr txBox="1"/>
          <p:nvPr/>
        </p:nvSpPr>
        <p:spPr>
          <a:xfrm>
            <a:off x="3397981" y="3212976"/>
            <a:ext cx="855130" cy="276999"/>
          </a:xfrm>
          <a:prstGeom prst="rect">
            <a:avLst/>
          </a:prstGeom>
          <a:noFill/>
          <a:ln>
            <a:solidFill>
              <a:schemeClr val="tx1"/>
            </a:solidFill>
            <a:prstDash val="sysDash"/>
          </a:ln>
        </p:spPr>
        <p:txBody>
          <a:bodyPr wrap="square" rtlCol="0">
            <a:spAutoFit/>
          </a:bodyPr>
          <a:lstStyle/>
          <a:p>
            <a:pPr algn="ctr"/>
            <a:r>
              <a:rPr lang="fr-FR" sz="600" dirty="0" smtClean="0"/>
              <a:t>Poids →</a:t>
            </a:r>
          </a:p>
          <a:p>
            <a:r>
              <a:rPr lang="fr-FR" sz="600" dirty="0" smtClean="0"/>
              <a:t>(recopiez la vignette)</a:t>
            </a:r>
            <a:endParaRPr lang="fr-FR" sz="600" dirty="0"/>
          </a:p>
        </p:txBody>
      </p:sp>
      <p:sp>
        <p:nvSpPr>
          <p:cNvPr id="37" name="ZoneTexte 36"/>
          <p:cNvSpPr txBox="1"/>
          <p:nvPr/>
        </p:nvSpPr>
        <p:spPr>
          <a:xfrm>
            <a:off x="3397981" y="5174704"/>
            <a:ext cx="855130" cy="276999"/>
          </a:xfrm>
          <a:prstGeom prst="rect">
            <a:avLst/>
          </a:prstGeom>
          <a:noFill/>
          <a:ln>
            <a:solidFill>
              <a:schemeClr val="tx1"/>
            </a:solidFill>
            <a:prstDash val="sysDash"/>
          </a:ln>
        </p:spPr>
        <p:txBody>
          <a:bodyPr wrap="square" rtlCol="0">
            <a:spAutoFit/>
          </a:bodyPr>
          <a:lstStyle/>
          <a:p>
            <a:pPr algn="ctr"/>
            <a:r>
              <a:rPr lang="fr-FR" sz="600" dirty="0" smtClean="0"/>
              <a:t>Poids →</a:t>
            </a:r>
          </a:p>
          <a:p>
            <a:r>
              <a:rPr lang="fr-FR" sz="600" dirty="0" smtClean="0"/>
              <a:t>(recopiez la vignette)</a:t>
            </a:r>
            <a:endParaRPr lang="fr-FR" sz="600" dirty="0"/>
          </a:p>
        </p:txBody>
      </p:sp>
      <p:sp>
        <p:nvSpPr>
          <p:cNvPr id="38" name="ZoneTexte 37"/>
          <p:cNvSpPr txBox="1"/>
          <p:nvPr/>
        </p:nvSpPr>
        <p:spPr>
          <a:xfrm>
            <a:off x="3397981" y="6019750"/>
            <a:ext cx="855130" cy="276999"/>
          </a:xfrm>
          <a:prstGeom prst="rect">
            <a:avLst/>
          </a:prstGeom>
          <a:noFill/>
          <a:ln>
            <a:solidFill>
              <a:schemeClr val="tx1"/>
            </a:solidFill>
            <a:prstDash val="sysDash"/>
          </a:ln>
        </p:spPr>
        <p:txBody>
          <a:bodyPr wrap="square" rtlCol="0">
            <a:spAutoFit/>
          </a:bodyPr>
          <a:lstStyle/>
          <a:p>
            <a:pPr algn="ctr"/>
            <a:r>
              <a:rPr lang="fr-FR" sz="600" dirty="0" smtClean="0"/>
              <a:t>Poids →</a:t>
            </a:r>
          </a:p>
          <a:p>
            <a:r>
              <a:rPr lang="fr-FR" sz="600" dirty="0" smtClean="0"/>
              <a:t>(recopiez la vignette)</a:t>
            </a:r>
            <a:endParaRPr lang="fr-FR" sz="600" dirty="0"/>
          </a:p>
        </p:txBody>
      </p:sp>
      <p:sp>
        <p:nvSpPr>
          <p:cNvPr id="39" name="ZoneTexte 38"/>
          <p:cNvSpPr txBox="1"/>
          <p:nvPr/>
        </p:nvSpPr>
        <p:spPr>
          <a:xfrm>
            <a:off x="34727" y="3212976"/>
            <a:ext cx="1376172" cy="276999"/>
          </a:xfrm>
          <a:prstGeom prst="rect">
            <a:avLst/>
          </a:prstGeom>
          <a:noFill/>
          <a:ln>
            <a:solidFill>
              <a:schemeClr val="tx1"/>
            </a:solidFill>
            <a:prstDash val="sysDash"/>
          </a:ln>
        </p:spPr>
        <p:txBody>
          <a:bodyPr wrap="square" rtlCol="0">
            <a:spAutoFit/>
          </a:bodyPr>
          <a:lstStyle/>
          <a:p>
            <a:r>
              <a:rPr lang="fr-FR" sz="600" dirty="0" smtClean="0"/>
              <a:t>Nom de </a:t>
            </a:r>
            <a:r>
              <a:rPr lang="fr-FR" sz="600" dirty="0"/>
              <a:t>l’aliment </a:t>
            </a:r>
            <a:r>
              <a:rPr lang="fr-FR" sz="600" dirty="0" smtClean="0"/>
              <a:t>et % de protéine →</a:t>
            </a:r>
            <a:endParaRPr lang="fr-FR" sz="600" dirty="0"/>
          </a:p>
          <a:p>
            <a:pPr algn="ctr"/>
            <a:r>
              <a:rPr lang="fr-FR" sz="600" dirty="0" smtClean="0"/>
              <a:t>(recopiez la vignette)</a:t>
            </a:r>
          </a:p>
        </p:txBody>
      </p:sp>
      <p:sp>
        <p:nvSpPr>
          <p:cNvPr id="41" name="ZoneTexte 40"/>
          <p:cNvSpPr txBox="1"/>
          <p:nvPr/>
        </p:nvSpPr>
        <p:spPr>
          <a:xfrm>
            <a:off x="27477" y="4149080"/>
            <a:ext cx="1376172" cy="276999"/>
          </a:xfrm>
          <a:prstGeom prst="rect">
            <a:avLst/>
          </a:prstGeom>
          <a:noFill/>
          <a:ln>
            <a:solidFill>
              <a:schemeClr val="tx1"/>
            </a:solidFill>
            <a:prstDash val="sysDash"/>
          </a:ln>
        </p:spPr>
        <p:txBody>
          <a:bodyPr wrap="square" rtlCol="0">
            <a:spAutoFit/>
          </a:bodyPr>
          <a:lstStyle/>
          <a:p>
            <a:r>
              <a:rPr lang="fr-FR" sz="600" dirty="0" smtClean="0"/>
              <a:t>Nom de </a:t>
            </a:r>
            <a:r>
              <a:rPr lang="fr-FR" sz="600" dirty="0"/>
              <a:t>l’aliment </a:t>
            </a:r>
            <a:r>
              <a:rPr lang="fr-FR" sz="600" dirty="0" smtClean="0"/>
              <a:t>et % de protéine →</a:t>
            </a:r>
            <a:endParaRPr lang="fr-FR" sz="600" dirty="0"/>
          </a:p>
          <a:p>
            <a:pPr algn="ctr"/>
            <a:r>
              <a:rPr lang="fr-FR" sz="600" dirty="0" smtClean="0"/>
              <a:t>(recopiez la vignette)</a:t>
            </a:r>
          </a:p>
        </p:txBody>
      </p:sp>
      <p:sp>
        <p:nvSpPr>
          <p:cNvPr id="42" name="ZoneTexte 41"/>
          <p:cNvSpPr txBox="1"/>
          <p:nvPr/>
        </p:nvSpPr>
        <p:spPr>
          <a:xfrm>
            <a:off x="34727" y="5174703"/>
            <a:ext cx="1376172" cy="276999"/>
          </a:xfrm>
          <a:prstGeom prst="rect">
            <a:avLst/>
          </a:prstGeom>
          <a:noFill/>
          <a:ln>
            <a:solidFill>
              <a:schemeClr val="tx1"/>
            </a:solidFill>
            <a:prstDash val="sysDash"/>
          </a:ln>
        </p:spPr>
        <p:txBody>
          <a:bodyPr wrap="square" rtlCol="0">
            <a:spAutoFit/>
          </a:bodyPr>
          <a:lstStyle/>
          <a:p>
            <a:r>
              <a:rPr lang="fr-FR" sz="600" dirty="0" smtClean="0"/>
              <a:t>Nom de </a:t>
            </a:r>
            <a:r>
              <a:rPr lang="fr-FR" sz="600" dirty="0"/>
              <a:t>l’aliment </a:t>
            </a:r>
            <a:r>
              <a:rPr lang="fr-FR" sz="600" dirty="0" smtClean="0"/>
              <a:t>et % de protéine →</a:t>
            </a:r>
            <a:endParaRPr lang="fr-FR" sz="600" dirty="0"/>
          </a:p>
          <a:p>
            <a:pPr algn="ctr"/>
            <a:r>
              <a:rPr lang="fr-FR" sz="600" dirty="0" smtClean="0"/>
              <a:t>(recopiez la vignette)</a:t>
            </a:r>
          </a:p>
        </p:txBody>
      </p:sp>
      <p:sp>
        <p:nvSpPr>
          <p:cNvPr id="44" name="ZoneTexte 43"/>
          <p:cNvSpPr txBox="1"/>
          <p:nvPr/>
        </p:nvSpPr>
        <p:spPr>
          <a:xfrm>
            <a:off x="17345" y="6019750"/>
            <a:ext cx="1376172" cy="276999"/>
          </a:xfrm>
          <a:prstGeom prst="rect">
            <a:avLst/>
          </a:prstGeom>
          <a:noFill/>
          <a:ln>
            <a:solidFill>
              <a:schemeClr val="tx1"/>
            </a:solidFill>
            <a:prstDash val="sysDash"/>
          </a:ln>
        </p:spPr>
        <p:txBody>
          <a:bodyPr wrap="square" rtlCol="0">
            <a:spAutoFit/>
          </a:bodyPr>
          <a:lstStyle/>
          <a:p>
            <a:r>
              <a:rPr lang="fr-FR" sz="600" dirty="0" smtClean="0"/>
              <a:t>Nom de </a:t>
            </a:r>
            <a:r>
              <a:rPr lang="fr-FR" sz="600" dirty="0"/>
              <a:t>l’aliment </a:t>
            </a:r>
            <a:r>
              <a:rPr lang="fr-FR" sz="600" dirty="0" smtClean="0"/>
              <a:t>et % de protéine →</a:t>
            </a:r>
            <a:endParaRPr lang="fr-FR" sz="600" dirty="0"/>
          </a:p>
          <a:p>
            <a:pPr algn="ctr"/>
            <a:r>
              <a:rPr lang="fr-FR" sz="600" dirty="0" smtClean="0"/>
              <a:t>(recopiez la vignette)</a:t>
            </a:r>
          </a:p>
        </p:txBody>
      </p:sp>
    </p:spTree>
    <p:extLst>
      <p:ext uri="{BB962C8B-B14F-4D97-AF65-F5344CB8AC3E}">
        <p14:creationId xmlns:p14="http://schemas.microsoft.com/office/powerpoint/2010/main" val="3822175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332656"/>
            <a:ext cx="8229600" cy="6264696"/>
          </a:xfrm>
          <a:ln>
            <a:solidFill>
              <a:schemeClr val="tx1"/>
            </a:solidFill>
          </a:ln>
        </p:spPr>
        <p:txBody>
          <a:bodyPr>
            <a:normAutofit fontScale="25000" lnSpcReduction="20000"/>
          </a:bodyPr>
          <a:lstStyle/>
          <a:p>
            <a:r>
              <a:rPr lang="fr-FR" b="1" cap="all" dirty="0"/>
              <a:t> </a:t>
            </a:r>
            <a:endParaRPr lang="fr-FR" dirty="0"/>
          </a:p>
          <a:p>
            <a:endParaRPr lang="fr-FR" cap="all" dirty="0" smtClean="0"/>
          </a:p>
          <a:p>
            <a:endParaRPr lang="fr-FR" sz="5600" cap="all" dirty="0" smtClean="0"/>
          </a:p>
          <a:p>
            <a:r>
              <a:rPr lang="fr-FR" sz="7200" b="1" cap="all" dirty="0" smtClean="0"/>
              <a:t>INTERET </a:t>
            </a:r>
            <a:r>
              <a:rPr lang="fr-FR" sz="7200" b="1" cap="all" dirty="0"/>
              <a:t>Des protéines </a:t>
            </a:r>
            <a:r>
              <a:rPr lang="fr-FR" sz="7200" b="1" cap="all" dirty="0" smtClean="0"/>
              <a:t>végétales</a:t>
            </a:r>
            <a:endParaRPr lang="fr-FR" sz="4000" dirty="0" smtClean="0"/>
          </a:p>
          <a:p>
            <a:r>
              <a:rPr lang="fr-FR" sz="4000" dirty="0"/>
              <a:t>Les protéines, végétales ou animales, doivent représenter 15% de notre ration alimentaire. Pour une alimentation équilibrée, il est recommandé de consommer majoritairement des protéines végétales. Par ailleurs, pour une agriculture écologique, la culture des légumineuses (protéines végétales) apportent au sol, l’azote qu’elles captent naturellement dans l’air, réduisant ainsi l’utilisation d’engrais chimiques azotés, importants producteurs de gaz à effet de serre. </a:t>
            </a:r>
          </a:p>
          <a:p>
            <a:r>
              <a:rPr lang="fr-FR" sz="4000" dirty="0" smtClean="0"/>
              <a:t>Consommer </a:t>
            </a:r>
            <a:r>
              <a:rPr lang="fr-FR" sz="4000" dirty="0"/>
              <a:t>plus de protéines végétales est donc favorable à la santé comme au climat !</a:t>
            </a:r>
          </a:p>
          <a:p>
            <a:r>
              <a:rPr lang="fr-FR" sz="4000" dirty="0"/>
              <a:t> </a:t>
            </a:r>
          </a:p>
          <a:p>
            <a:r>
              <a:rPr lang="fr-FR" sz="4000" dirty="0"/>
              <a:t> </a:t>
            </a:r>
            <a:endParaRPr lang="fr-FR" sz="4000" dirty="0" smtClean="0"/>
          </a:p>
          <a:p>
            <a:endParaRPr lang="fr-FR" sz="4000" dirty="0"/>
          </a:p>
          <a:p>
            <a:r>
              <a:rPr lang="fr-FR" sz="7200" b="1" dirty="0"/>
              <a:t> </a:t>
            </a:r>
            <a:r>
              <a:rPr lang="fr-FR" sz="7200" b="1" cap="all" dirty="0" smtClean="0"/>
              <a:t>Info nutrition</a:t>
            </a:r>
            <a:endParaRPr lang="fr-FR" sz="7200" b="1" cap="all" dirty="0"/>
          </a:p>
          <a:p>
            <a:r>
              <a:rPr lang="fr-FR" sz="4000" dirty="0"/>
              <a:t> </a:t>
            </a:r>
            <a:r>
              <a:rPr lang="fr-FR" sz="4000" dirty="0" smtClean="0"/>
              <a:t>□ </a:t>
            </a:r>
            <a:r>
              <a:rPr lang="fr-FR" sz="4000" b="1" dirty="0"/>
              <a:t>Calorie</a:t>
            </a:r>
            <a:r>
              <a:rPr lang="fr-FR" sz="4000" dirty="0"/>
              <a:t> (cal), appelée aussi petite calorie : unité de mesure de la valeur énergétique d’un aliment. 1000 calories (1000 cal) = 1kilocalorie (1kcal ou 1</a:t>
            </a:r>
            <a:r>
              <a:rPr lang="fr-FR" sz="4000" u="sng" dirty="0"/>
              <a:t>C</a:t>
            </a:r>
            <a:r>
              <a:rPr lang="fr-FR" sz="4000" dirty="0"/>
              <a:t>al). Une kcal est aussi appelé grande calorie. On parle souvent en kcal. Les besoins quotidiens sont : </a:t>
            </a:r>
          </a:p>
          <a:p>
            <a:r>
              <a:rPr lang="fr-FR" sz="4000" dirty="0"/>
              <a:t>→ Pour un homme de 70kg : 2800 à 2400 kcal en activité normale à modérée, → Pour une femme de 55kg : 2200 à 1900 kcal en activité normale à modérée.</a:t>
            </a:r>
          </a:p>
          <a:p>
            <a:r>
              <a:rPr lang="fr-FR" sz="4000" dirty="0"/>
              <a:t>→ Pour un jeune de 50 kg, il faut en moyenne* 2650 kcal. 15% de ces 2650 kilocalories doivent provenir des protéines, soit : 2650 X 15% = 397 (kcal).</a:t>
            </a:r>
          </a:p>
          <a:p>
            <a:r>
              <a:rPr lang="fr-FR" sz="4000" dirty="0"/>
              <a:t>             *(Pour un garçon : 2900 kcal ; pour une fille : 2400 kcal)].</a:t>
            </a:r>
          </a:p>
          <a:p>
            <a:r>
              <a:rPr lang="fr-FR" sz="4000" dirty="0"/>
              <a:t> </a:t>
            </a:r>
          </a:p>
          <a:p>
            <a:r>
              <a:rPr lang="fr-FR" sz="4000" dirty="0"/>
              <a:t>□ </a:t>
            </a:r>
            <a:r>
              <a:rPr lang="fr-FR" sz="4000" b="1" dirty="0"/>
              <a:t>Protéine, lipide, glucide</a:t>
            </a:r>
            <a:r>
              <a:rPr lang="fr-FR" sz="4000" dirty="0"/>
              <a:t> : macronutriments que l’on mesure en gramme. Elles doivent représenter respectivement 15%, 30% et 55% de l’apport alimentaire quotidien.</a:t>
            </a:r>
          </a:p>
          <a:p>
            <a:r>
              <a:rPr lang="fr-FR" sz="4000" dirty="0"/>
              <a:t> </a:t>
            </a:r>
            <a:r>
              <a:rPr lang="fr-FR" sz="4000" dirty="0" smtClean="0"/>
              <a:t>□ </a:t>
            </a:r>
            <a:r>
              <a:rPr lang="fr-FR" sz="4000" b="1" dirty="0"/>
              <a:t>Autres besoins nutritionnels :</a:t>
            </a:r>
            <a:endParaRPr lang="fr-FR" sz="4000" dirty="0"/>
          </a:p>
          <a:p>
            <a:r>
              <a:rPr lang="fr-FR" sz="4000" dirty="0"/>
              <a:t>- Les micronutriments : vitamines (A, B, C, D, E, PP...) et minéraux, sont mesurés en milligramme (mg) ou en microgramme (Mg) ; dans ce dernier cas, on les appelle oligo-éléments (</a:t>
            </a:r>
            <a:r>
              <a:rPr lang="fr-FR" sz="4000" dirty="0" err="1"/>
              <a:t>oligo</a:t>
            </a:r>
            <a:r>
              <a:rPr lang="fr-FR" sz="4000" dirty="0"/>
              <a:t> = petit). Une trentaine d’éléments se trouvent dans le corps humain (O, C, H, N, Ca…),</a:t>
            </a:r>
          </a:p>
          <a:p>
            <a:r>
              <a:rPr lang="fr-FR" sz="4000" dirty="0"/>
              <a:t>- Les fibres,</a:t>
            </a:r>
          </a:p>
          <a:p>
            <a:r>
              <a:rPr lang="fr-FR" sz="4000" dirty="0"/>
              <a:t>- Les substances protectrices bioactives (Polyphénols, etc.),</a:t>
            </a:r>
          </a:p>
          <a:p>
            <a:r>
              <a:rPr lang="fr-FR" sz="4000" dirty="0"/>
              <a:t>- L’eau.</a:t>
            </a:r>
          </a:p>
          <a:p>
            <a:r>
              <a:rPr lang="fr-FR" sz="4000" dirty="0"/>
              <a:t> </a:t>
            </a:r>
            <a:r>
              <a:rPr lang="fr-FR" sz="4000" dirty="0" smtClean="0"/>
              <a:t>□ </a:t>
            </a:r>
            <a:r>
              <a:rPr lang="fr-FR" sz="4000" b="1" dirty="0"/>
              <a:t>La transformation </a:t>
            </a:r>
            <a:r>
              <a:rPr lang="fr-FR" sz="4000" dirty="0"/>
              <a:t>ou non des aliments, le mode de préparation et de cuisson sont également importants pour une bonne alimentation.</a:t>
            </a:r>
          </a:p>
          <a:p>
            <a:r>
              <a:rPr lang="fr-FR" sz="4000" dirty="0"/>
              <a:t> </a:t>
            </a:r>
            <a:r>
              <a:rPr lang="fr-FR" sz="4000" dirty="0" smtClean="0"/>
              <a:t>□ </a:t>
            </a:r>
            <a:r>
              <a:rPr lang="fr-FR" sz="4000" b="1" dirty="0"/>
              <a:t>Régime végétalien</a:t>
            </a:r>
            <a:r>
              <a:rPr lang="fr-FR" sz="4000" dirty="0"/>
              <a:t> : c’est un régime sans aucun produit animal. Avant de suivre un tel régime, les conseils d’un professionnel de la nutrition sont indispensables ; se renseigner, notamment, sur la complémentation en vitamine B12</a:t>
            </a:r>
            <a:r>
              <a:rPr lang="fr-FR" sz="4000" dirty="0" smtClean="0"/>
              <a:t>.</a:t>
            </a:r>
          </a:p>
          <a:p>
            <a:endParaRPr lang="fr-FR" sz="4000" dirty="0"/>
          </a:p>
          <a:p>
            <a:r>
              <a:rPr lang="fr-FR" sz="4000" dirty="0"/>
              <a:t> </a:t>
            </a:r>
          </a:p>
          <a:p>
            <a:pPr algn="ctr"/>
            <a:r>
              <a:rPr lang="fr-FR" sz="4000" dirty="0"/>
              <a:t> </a:t>
            </a:r>
            <a:r>
              <a:rPr lang="fr-FR" sz="4000" dirty="0" smtClean="0"/>
              <a:t>Sources</a:t>
            </a:r>
            <a:r>
              <a:rPr lang="fr-FR" sz="4000" dirty="0"/>
              <a:t> : </a:t>
            </a:r>
            <a:r>
              <a:rPr lang="fr-FR" sz="4000" dirty="0" smtClean="0"/>
              <a:t>« Alors</a:t>
            </a:r>
            <a:r>
              <a:rPr lang="fr-FR" sz="4000" dirty="0"/>
              <a:t>, on mange quoi </a:t>
            </a:r>
            <a:r>
              <a:rPr lang="fr-FR" sz="4000" dirty="0" smtClean="0"/>
              <a:t>? » </a:t>
            </a:r>
            <a:r>
              <a:rPr lang="fr-FR" sz="4000" dirty="0"/>
              <a:t>Docteur Laurent Chevallier, Claude Aubert - éd. Fayard, 2016 ; </a:t>
            </a:r>
            <a:r>
              <a:rPr lang="fr-FR" sz="4000" dirty="0" smtClean="0"/>
              <a:t>« Guide </a:t>
            </a:r>
            <a:r>
              <a:rPr lang="fr-FR" sz="4000" dirty="0"/>
              <a:t>nutritionnel </a:t>
            </a:r>
            <a:r>
              <a:rPr lang="fr-FR" sz="4000" dirty="0" err="1" smtClean="0"/>
              <a:t>végan</a:t>
            </a:r>
            <a:r>
              <a:rPr lang="fr-FR" sz="4000" dirty="0" smtClean="0"/>
              <a:t> » </a:t>
            </a:r>
            <a:r>
              <a:rPr lang="fr-FR" sz="4000" dirty="0"/>
              <a:t>- éd. La plage, 2016</a:t>
            </a:r>
            <a:r>
              <a:rPr lang="fr-FR" dirty="0" smtClean="0"/>
              <a:t>.</a:t>
            </a:r>
          </a:p>
          <a:p>
            <a:pPr algn="ctr"/>
            <a:endParaRPr lang="fr-FR" dirty="0"/>
          </a:p>
          <a:p>
            <a:pPr algn="ctr"/>
            <a:endParaRPr lang="fr-FR" dirty="0"/>
          </a:p>
        </p:txBody>
      </p:sp>
    </p:spTree>
    <p:extLst>
      <p:ext uri="{BB962C8B-B14F-4D97-AF65-F5344CB8AC3E}">
        <p14:creationId xmlns:p14="http://schemas.microsoft.com/office/powerpoint/2010/main" val="6253611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452</TotalTime>
  <Words>227</Words>
  <Application>Microsoft Office PowerPoint</Application>
  <PresentationFormat>Affichage à l'écran (4:3)</PresentationFormat>
  <Paragraphs>73</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Présentation PowerPoint</vt:lpstr>
      <vt:lpstr>Présentation PowerPoint</vt:lpstr>
    </vt:vector>
  </TitlesOfParts>
  <Company>Conseil Général des Hauts-de-Seine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CUSSON Bertrand - PCVAU/DDA/SDD/UPPOE</dc:creator>
  <cp:lastModifiedBy>CUSSON Bertrand - PCVAU/DDA/SDD/UPPOE</cp:lastModifiedBy>
  <cp:revision>140</cp:revision>
  <cp:lastPrinted>2019-05-03T08:50:19Z</cp:lastPrinted>
  <dcterms:created xsi:type="dcterms:W3CDTF">2018-10-25T14:10:47Z</dcterms:created>
  <dcterms:modified xsi:type="dcterms:W3CDTF">2019-05-03T08:51:23Z</dcterms:modified>
</cp:coreProperties>
</file>