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64" r:id="rId3"/>
    <p:sldId id="259" r:id="rId4"/>
    <p:sldId id="267" r:id="rId5"/>
  </p:sldIdLst>
  <p:sldSz cx="9144000" cy="6858000" type="screen4x3"/>
  <p:notesSz cx="9926638" cy="143017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6" y="0"/>
            <a:ext cx="4300623" cy="713911"/>
          </a:xfrm>
          <a:prstGeom prst="rect">
            <a:avLst/>
          </a:prstGeom>
        </p:spPr>
        <p:txBody>
          <a:bodyPr vert="horz" lIns="195694" tIns="97844" rIns="195694" bIns="97844" rtlCol="0"/>
          <a:lstStyle>
            <a:lvl1pPr algn="l">
              <a:defRPr sz="26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598" y="0"/>
            <a:ext cx="4300623" cy="713911"/>
          </a:xfrm>
          <a:prstGeom prst="rect">
            <a:avLst/>
          </a:prstGeom>
        </p:spPr>
        <p:txBody>
          <a:bodyPr vert="horz" lIns="195694" tIns="97844" rIns="195694" bIns="97844" rtlCol="0"/>
          <a:lstStyle>
            <a:lvl1pPr algn="r">
              <a:defRPr sz="2600"/>
            </a:lvl1pPr>
          </a:lstStyle>
          <a:p>
            <a:fld id="{6F5D87EF-20EC-444E-BF14-5852FDA83DD2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6" y="13584513"/>
            <a:ext cx="4300623" cy="713911"/>
          </a:xfrm>
          <a:prstGeom prst="rect">
            <a:avLst/>
          </a:prstGeom>
        </p:spPr>
        <p:txBody>
          <a:bodyPr vert="horz" lIns="195694" tIns="97844" rIns="195694" bIns="97844" rtlCol="0" anchor="b"/>
          <a:lstStyle>
            <a:lvl1pPr algn="l">
              <a:defRPr sz="26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598" y="13584513"/>
            <a:ext cx="4300623" cy="713911"/>
          </a:xfrm>
          <a:prstGeom prst="rect">
            <a:avLst/>
          </a:prstGeom>
        </p:spPr>
        <p:txBody>
          <a:bodyPr vert="horz" lIns="195694" tIns="97844" rIns="195694" bIns="97844" rtlCol="0" anchor="b"/>
          <a:lstStyle>
            <a:lvl1pPr algn="r">
              <a:defRPr sz="2600"/>
            </a:lvl1pPr>
          </a:lstStyle>
          <a:p>
            <a:fld id="{0E5B0A81-1498-47B0-AAB6-2F2AF99EFDA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897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6" y="0"/>
            <a:ext cx="4300623" cy="713911"/>
          </a:xfrm>
          <a:prstGeom prst="rect">
            <a:avLst/>
          </a:prstGeom>
        </p:spPr>
        <p:txBody>
          <a:bodyPr vert="horz" lIns="195694" tIns="97844" rIns="195694" bIns="97844" rtlCol="0"/>
          <a:lstStyle>
            <a:lvl1pPr algn="l">
              <a:defRPr sz="26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598" y="0"/>
            <a:ext cx="4300623" cy="713911"/>
          </a:xfrm>
          <a:prstGeom prst="rect">
            <a:avLst/>
          </a:prstGeom>
        </p:spPr>
        <p:txBody>
          <a:bodyPr vert="horz" lIns="195694" tIns="97844" rIns="195694" bIns="97844" rtlCol="0"/>
          <a:lstStyle>
            <a:lvl1pPr algn="r">
              <a:defRPr sz="2600"/>
            </a:lvl1pPr>
          </a:lstStyle>
          <a:p>
            <a:fld id="{F143F2DA-0058-4B60-BD7A-3C755AEBEF9C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87475" y="1074738"/>
            <a:ext cx="7151688" cy="5364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5694" tIns="97844" rIns="195694" bIns="9784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4055" y="6792269"/>
            <a:ext cx="7938549" cy="6435300"/>
          </a:xfrm>
          <a:prstGeom prst="rect">
            <a:avLst/>
          </a:prstGeom>
        </p:spPr>
        <p:txBody>
          <a:bodyPr vert="horz" lIns="195694" tIns="97844" rIns="195694" bIns="9784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6" y="13584513"/>
            <a:ext cx="4300623" cy="713911"/>
          </a:xfrm>
          <a:prstGeom prst="rect">
            <a:avLst/>
          </a:prstGeom>
        </p:spPr>
        <p:txBody>
          <a:bodyPr vert="horz" lIns="195694" tIns="97844" rIns="195694" bIns="97844" rtlCol="0" anchor="b"/>
          <a:lstStyle>
            <a:lvl1pPr algn="l">
              <a:defRPr sz="26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598" y="13584513"/>
            <a:ext cx="4300623" cy="713911"/>
          </a:xfrm>
          <a:prstGeom prst="rect">
            <a:avLst/>
          </a:prstGeom>
        </p:spPr>
        <p:txBody>
          <a:bodyPr vert="horz" lIns="195694" tIns="97844" rIns="195694" bIns="97844" rtlCol="0" anchor="b"/>
          <a:lstStyle>
            <a:lvl1pPr algn="r">
              <a:defRPr sz="2600"/>
            </a:lvl1pPr>
          </a:lstStyle>
          <a:p>
            <a:fld id="{B9CE70D5-932F-43A7-8091-7B794CED1DC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02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62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53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343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65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89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409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550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366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63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708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6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A5143-B383-4D92-B7D8-DAF89B236049}" type="datetimeFigureOut">
              <a:rPr lang="fr-FR" smtClean="0"/>
              <a:t>21/02/2020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5C30-D728-4096-B71C-D59402A077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801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43279"/>
            <a:ext cx="2592288" cy="1450017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643279"/>
            <a:ext cx="2592288" cy="1450017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529" y="3203119"/>
            <a:ext cx="2592288" cy="1450017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18" y="4643279"/>
            <a:ext cx="2592288" cy="145001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14" y="1671394"/>
            <a:ext cx="2592288" cy="1450017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31111"/>
            <a:ext cx="2592288" cy="1450017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131111"/>
            <a:ext cx="2592288" cy="1450017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665791"/>
            <a:ext cx="2592288" cy="1450017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164029"/>
            <a:ext cx="2592288" cy="145001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857" y="1702783"/>
            <a:ext cx="2592288" cy="1450017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857" y="178782"/>
            <a:ext cx="2592288" cy="145001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8783"/>
            <a:ext cx="2592288" cy="14500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627427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/>
              <a:t> </a:t>
            </a:r>
            <a:r>
              <a:rPr lang="fr-FR" sz="1400" b="1" dirty="0" smtClean="0"/>
              <a:t>Réduction des </a:t>
            </a:r>
            <a:r>
              <a:rPr lang="fr-FR" sz="1400" b="1" dirty="0"/>
              <a:t>rendements </a:t>
            </a:r>
            <a:r>
              <a:rPr lang="fr-FR" sz="1400" b="1" dirty="0" smtClean="0"/>
              <a:t>à cause des ravageurs de cultures</a:t>
            </a:r>
            <a:endParaRPr lang="fr-FR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277363" y="5066020"/>
            <a:ext cx="2493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Utiliser des prédateurs naturels</a:t>
            </a:r>
            <a:endParaRPr lang="fr-FR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5888967" y="530096"/>
            <a:ext cx="2548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Alterner la culture de plantes complémentaires au même endroit au cour des années</a:t>
            </a:r>
            <a:endParaRPr lang="fr-FR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456722" y="4994592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Epuisement du sol en </a:t>
            </a:r>
            <a:r>
              <a:rPr lang="fr-FR" sz="1400" b="1" dirty="0"/>
              <a:t>cultivant chaque année </a:t>
            </a:r>
            <a:r>
              <a:rPr lang="fr-FR" sz="1400" b="1" dirty="0" smtClean="0"/>
              <a:t>la même espèce au même endroit</a:t>
            </a:r>
            <a:endParaRPr lang="fr-FR" sz="1400" b="1" dirty="0"/>
          </a:p>
        </p:txBody>
      </p:sp>
      <p:sp>
        <p:nvSpPr>
          <p:cNvPr id="23" name="Rectangle 22"/>
          <p:cNvSpPr/>
          <p:nvPr/>
        </p:nvSpPr>
        <p:spPr>
          <a:xfrm>
            <a:off x="3246608" y="548099"/>
            <a:ext cx="253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Risques </a:t>
            </a:r>
            <a:r>
              <a:rPr lang="fr-FR" sz="1400" b="1" dirty="0"/>
              <a:t>d’érosion entre deux cultures </a:t>
            </a:r>
            <a:r>
              <a:rPr lang="fr-FR" sz="1400" b="1" dirty="0" smtClean="0"/>
              <a:t>lorsque la  terre est laissée à nue</a:t>
            </a:r>
            <a:endParaRPr lang="fr-FR" sz="1400" dirty="0"/>
          </a:p>
        </p:txBody>
      </p:sp>
      <p:sp>
        <p:nvSpPr>
          <p:cNvPr id="27" name="Rectangle 26"/>
          <p:cNvSpPr/>
          <p:nvPr/>
        </p:nvSpPr>
        <p:spPr>
          <a:xfrm>
            <a:off x="467544" y="2113692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Epuisement du </a:t>
            </a:r>
            <a:r>
              <a:rPr lang="fr-FR" sz="1400" b="1" dirty="0"/>
              <a:t>sol à force d’en extraire des matières </a:t>
            </a:r>
            <a:r>
              <a:rPr lang="fr-FR" sz="1400" b="1" dirty="0" smtClean="0"/>
              <a:t>agricoles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39004" y="3482424"/>
            <a:ext cx="2533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Souffrance animale par le maintien continuel dans des bâtiments ou dans des cages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232143" y="3697287"/>
            <a:ext cx="2563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Accéder obligatoirement à l’extérieur</a:t>
            </a:r>
            <a:endParaRPr lang="fr-FR" sz="1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243923" y="1919348"/>
            <a:ext cx="2484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Protéger le </a:t>
            </a:r>
            <a:r>
              <a:rPr lang="fr-FR" sz="1400" b="1" dirty="0"/>
              <a:t>sol et </a:t>
            </a:r>
            <a:r>
              <a:rPr lang="fr-FR" sz="1400" b="1" dirty="0" smtClean="0"/>
              <a:t>apporter des éléments </a:t>
            </a:r>
            <a:r>
              <a:rPr lang="fr-FR" sz="1400" b="1" dirty="0"/>
              <a:t>minéraux en </a:t>
            </a:r>
            <a:r>
              <a:rPr lang="fr-FR" sz="1400" b="1" dirty="0" smtClean="0"/>
              <a:t>semant </a:t>
            </a:r>
            <a:r>
              <a:rPr lang="fr-FR" sz="1400" b="1" dirty="0"/>
              <a:t>par </a:t>
            </a:r>
            <a:r>
              <a:rPr lang="fr-FR" sz="1400" b="1" dirty="0" smtClean="0"/>
              <a:t>exemple, </a:t>
            </a:r>
            <a:r>
              <a:rPr lang="fr-FR" sz="1400" b="1" dirty="0"/>
              <a:t>de la </a:t>
            </a:r>
            <a:r>
              <a:rPr lang="fr-FR" sz="1400" b="1" dirty="0" smtClean="0"/>
              <a:t>luzerne </a:t>
            </a:r>
            <a:r>
              <a:rPr lang="fr-FR" sz="1400" b="1" dirty="0"/>
              <a:t>entre deux </a:t>
            </a:r>
            <a:r>
              <a:rPr lang="fr-FR" sz="1400" b="1" dirty="0" smtClean="0"/>
              <a:t>cultures</a:t>
            </a:r>
            <a:endParaRPr lang="fr-FR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5940152" y="2042264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Transformer les </a:t>
            </a:r>
            <a:r>
              <a:rPr lang="fr-FR" sz="1400" b="1" dirty="0"/>
              <a:t>déchets organiques </a:t>
            </a:r>
            <a:r>
              <a:rPr lang="fr-FR" sz="1400" b="1" dirty="0" smtClean="0"/>
              <a:t>des </a:t>
            </a:r>
            <a:r>
              <a:rPr lang="fr-FR" sz="1400" b="1" dirty="0"/>
              <a:t>champs en </a:t>
            </a:r>
            <a:r>
              <a:rPr lang="fr-FR" sz="1400" b="1" dirty="0" smtClean="0"/>
              <a:t>terreau à mélanger au sol</a:t>
            </a:r>
            <a:endParaRPr lang="fr-FR" sz="1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879" y="1228834"/>
            <a:ext cx="461665" cy="28161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Version 25 vignettes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32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75698"/>
            <a:ext cx="2592288" cy="1450017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114" y="1664268"/>
            <a:ext cx="2592288" cy="145001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80" y="1675341"/>
            <a:ext cx="2592288" cy="145001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26536"/>
            <a:ext cx="2592288" cy="1450017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76553"/>
            <a:ext cx="2592288" cy="1450017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576553"/>
            <a:ext cx="2592288" cy="1450017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580920"/>
            <a:ext cx="2592288" cy="145001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25324"/>
            <a:ext cx="2592288" cy="145001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50791"/>
            <a:ext cx="2592288" cy="145001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80" y="214251"/>
            <a:ext cx="2592288" cy="1450017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140968"/>
            <a:ext cx="2592288" cy="145001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539552" y="3645024"/>
            <a:ext cx="23582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La rotation des cultures</a:t>
            </a:r>
            <a:endParaRPr lang="fr-FR" sz="1400" b="1" dirty="0"/>
          </a:p>
        </p:txBody>
      </p:sp>
      <p:grpSp>
        <p:nvGrpSpPr>
          <p:cNvPr id="37" name="Groupe 36"/>
          <p:cNvGrpSpPr/>
          <p:nvPr/>
        </p:nvGrpSpPr>
        <p:grpSpPr>
          <a:xfrm>
            <a:off x="3075635" y="3114285"/>
            <a:ext cx="2592288" cy="1450017"/>
            <a:chOff x="3075635" y="3114285"/>
            <a:chExt cx="2592288" cy="1450017"/>
          </a:xfrm>
        </p:grpSpPr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635" y="3114285"/>
              <a:ext cx="2592288" cy="1450017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3083537" y="3645024"/>
              <a:ext cx="257648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/>
                <a:t>La lutte biologique</a:t>
              </a:r>
              <a:endParaRPr lang="fr-FR" sz="1400" b="1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5752726" y="2158925"/>
            <a:ext cx="2564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L’élevage en plein air</a:t>
            </a:r>
            <a:endParaRPr lang="fr-FR" sz="1400" b="1" dirty="0"/>
          </a:p>
        </p:txBody>
      </p:sp>
      <p:sp>
        <p:nvSpPr>
          <p:cNvPr id="35" name="Rectangle 34"/>
          <p:cNvSpPr/>
          <p:nvPr/>
        </p:nvSpPr>
        <p:spPr>
          <a:xfrm>
            <a:off x="468997" y="5085184"/>
            <a:ext cx="25597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Le compostage</a:t>
            </a:r>
            <a:endParaRPr lang="fr-FR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3075635" y="5085184"/>
            <a:ext cx="2576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La culture des engrais verts</a:t>
            </a:r>
            <a:endParaRPr lang="fr-FR" sz="1400" b="1" dirty="0"/>
          </a:p>
        </p:txBody>
      </p:sp>
      <p:grpSp>
        <p:nvGrpSpPr>
          <p:cNvPr id="19" name="Groupe 18"/>
          <p:cNvGrpSpPr/>
          <p:nvPr/>
        </p:nvGrpSpPr>
        <p:grpSpPr>
          <a:xfrm>
            <a:off x="3337141" y="1925948"/>
            <a:ext cx="2144617" cy="692584"/>
            <a:chOff x="3337141" y="1925948"/>
            <a:chExt cx="2144617" cy="692584"/>
          </a:xfrm>
        </p:grpSpPr>
        <p:sp>
          <p:nvSpPr>
            <p:cNvPr id="12" name="Rectangle 11"/>
            <p:cNvSpPr/>
            <p:nvPr/>
          </p:nvSpPr>
          <p:spPr>
            <a:xfrm rot="19749152">
              <a:off x="3337141" y="1925948"/>
              <a:ext cx="1243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/>
                <a:t>Pâturage 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 rot="1528734">
              <a:off x="4252842" y="2095312"/>
              <a:ext cx="1228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lumière </a:t>
              </a:r>
              <a:endParaRPr lang="fr-FR" sz="1400" b="1" dirty="0" smtClean="0"/>
            </a:p>
            <a:p>
              <a:pPr algn="ctr"/>
              <a:r>
                <a:rPr lang="fr-FR" sz="1400" b="1" dirty="0" smtClean="0"/>
                <a:t>naturelle</a:t>
              </a:r>
              <a:endParaRPr lang="fr-FR" sz="1400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687065" y="1953706"/>
            <a:ext cx="1923281" cy="855364"/>
            <a:chOff x="687065" y="1953706"/>
            <a:chExt cx="1923281" cy="855364"/>
          </a:xfrm>
        </p:grpSpPr>
        <p:sp>
          <p:nvSpPr>
            <p:cNvPr id="11" name="Rectangle 10"/>
            <p:cNvSpPr/>
            <p:nvPr/>
          </p:nvSpPr>
          <p:spPr>
            <a:xfrm rot="1439166">
              <a:off x="1564233" y="1953706"/>
              <a:ext cx="97947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700" b="1" dirty="0"/>
                <a:t> </a:t>
              </a:r>
              <a:r>
                <a:rPr lang="fr-FR" sz="1400" b="1" dirty="0" smtClean="0"/>
                <a:t>Azote</a:t>
              </a:r>
              <a:endParaRPr lang="fr-FR" sz="1400" b="1" dirty="0"/>
            </a:p>
          </p:txBody>
        </p:sp>
        <p:sp>
          <p:nvSpPr>
            <p:cNvPr id="4" name="ZoneTexte 3"/>
            <p:cNvSpPr txBox="1"/>
            <p:nvPr/>
          </p:nvSpPr>
          <p:spPr>
            <a:xfrm rot="20375851">
              <a:off x="687065" y="2203035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Potassium</a:t>
              </a:r>
              <a:endParaRPr lang="fr-FR" sz="1400" dirty="0"/>
            </a:p>
          </p:txBody>
        </p:sp>
        <p:sp>
          <p:nvSpPr>
            <p:cNvPr id="8" name="ZoneTexte 7"/>
            <p:cNvSpPr txBox="1"/>
            <p:nvPr/>
          </p:nvSpPr>
          <p:spPr>
            <a:xfrm rot="1205163">
              <a:off x="1458218" y="2501293"/>
              <a:ext cx="1152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Phosphore</a:t>
              </a:r>
              <a:endParaRPr lang="fr-FR" sz="1400" b="1" dirty="0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3361222" y="536826"/>
            <a:ext cx="2026757" cy="718815"/>
            <a:chOff x="3361222" y="536826"/>
            <a:chExt cx="2026757" cy="718815"/>
          </a:xfrm>
        </p:grpSpPr>
        <p:sp>
          <p:nvSpPr>
            <p:cNvPr id="6" name="Rectangle 5"/>
            <p:cNvSpPr/>
            <p:nvPr/>
          </p:nvSpPr>
          <p:spPr>
            <a:xfrm rot="20155999">
              <a:off x="3717781" y="947864"/>
              <a:ext cx="167019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/>
                <a:t>Quadriennale…</a:t>
              </a:r>
              <a:endParaRPr lang="fr-FR" sz="1400" dirty="0"/>
            </a:p>
          </p:txBody>
        </p:sp>
        <p:sp>
          <p:nvSpPr>
            <p:cNvPr id="9" name="ZoneTexte 8"/>
            <p:cNvSpPr txBox="1"/>
            <p:nvPr/>
          </p:nvSpPr>
          <p:spPr>
            <a:xfrm rot="19239272">
              <a:off x="3361222" y="536826"/>
              <a:ext cx="978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Biennale</a:t>
              </a:r>
              <a:endParaRPr lang="fr-FR" sz="1400" b="1" dirty="0"/>
            </a:p>
          </p:txBody>
        </p:sp>
        <p:sp>
          <p:nvSpPr>
            <p:cNvPr id="10" name="ZoneTexte 9"/>
            <p:cNvSpPr txBox="1"/>
            <p:nvPr/>
          </p:nvSpPr>
          <p:spPr>
            <a:xfrm rot="19698261">
              <a:off x="3578265" y="715634"/>
              <a:ext cx="1271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T</a:t>
              </a:r>
              <a:r>
                <a:rPr lang="fr-FR" sz="1400" b="1" dirty="0" smtClean="0"/>
                <a:t>riennale</a:t>
              </a:r>
              <a:endParaRPr lang="fr-FR" sz="1400" b="1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5860262" y="529030"/>
            <a:ext cx="2214181" cy="805351"/>
            <a:chOff x="5729934" y="529153"/>
            <a:chExt cx="2214181" cy="805351"/>
          </a:xfrm>
        </p:grpSpPr>
        <p:sp>
          <p:nvSpPr>
            <p:cNvPr id="7" name="Rectangle 6"/>
            <p:cNvSpPr/>
            <p:nvPr/>
          </p:nvSpPr>
          <p:spPr>
            <a:xfrm rot="1173330">
              <a:off x="5729934" y="920670"/>
              <a:ext cx="15846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/>
                <a:t>Trichogrammes</a:t>
              </a:r>
              <a:endParaRPr lang="fr-FR" sz="1400" b="1" dirty="0"/>
            </a:p>
          </p:txBody>
        </p:sp>
        <p:sp>
          <p:nvSpPr>
            <p:cNvPr id="14" name="ZoneTexte 13"/>
            <p:cNvSpPr txBox="1"/>
            <p:nvPr/>
          </p:nvSpPr>
          <p:spPr>
            <a:xfrm rot="19915463">
              <a:off x="7101381" y="1026727"/>
              <a:ext cx="8427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Carabes</a:t>
              </a:r>
              <a:endParaRPr lang="fr-FR" b="1" dirty="0"/>
            </a:p>
          </p:txBody>
        </p:sp>
        <p:sp>
          <p:nvSpPr>
            <p:cNvPr id="15" name="ZoneTexte 14"/>
            <p:cNvSpPr txBox="1"/>
            <p:nvPr/>
          </p:nvSpPr>
          <p:spPr>
            <a:xfrm rot="20256254">
              <a:off x="6605659" y="529153"/>
              <a:ext cx="10924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Coccinelles</a:t>
              </a:r>
              <a:endParaRPr lang="fr-FR" sz="1400" b="1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535124" y="405080"/>
            <a:ext cx="1577673" cy="889957"/>
            <a:chOff x="535124" y="405080"/>
            <a:chExt cx="1577673" cy="889957"/>
          </a:xfrm>
        </p:grpSpPr>
        <p:sp>
          <p:nvSpPr>
            <p:cNvPr id="5" name="Rectangle 4"/>
            <p:cNvSpPr/>
            <p:nvPr/>
          </p:nvSpPr>
          <p:spPr>
            <a:xfrm rot="2128266">
              <a:off x="535124" y="771817"/>
              <a:ext cx="11342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/>
                <a:t>Dégradation aérobie</a:t>
              </a:r>
              <a:r>
                <a:rPr lang="fr-FR" sz="1400" b="1" dirty="0" smtClean="0">
                  <a:latin typeface="Calibri"/>
                </a:rPr>
                <a:t>*</a:t>
              </a:r>
              <a:endParaRPr lang="fr-FR" sz="1400" b="1" dirty="0"/>
            </a:p>
          </p:txBody>
        </p:sp>
        <p:sp>
          <p:nvSpPr>
            <p:cNvPr id="16" name="ZoneTexte 15"/>
            <p:cNvSpPr txBox="1"/>
            <p:nvPr/>
          </p:nvSpPr>
          <p:spPr>
            <a:xfrm rot="20395571">
              <a:off x="1216723" y="405080"/>
              <a:ext cx="896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Humidité</a:t>
              </a:r>
              <a:endParaRPr lang="fr-FR" sz="1400" b="1" dirty="0"/>
            </a:p>
          </p:txBody>
        </p:sp>
      </p:grpSp>
      <p:sp>
        <p:nvSpPr>
          <p:cNvPr id="2" name="ZoneTexte 1"/>
          <p:cNvSpPr txBox="1"/>
          <p:nvPr/>
        </p:nvSpPr>
        <p:spPr>
          <a:xfrm rot="19249932">
            <a:off x="1742913" y="1049754"/>
            <a:ext cx="968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Bactérie</a:t>
            </a:r>
          </a:p>
        </p:txBody>
      </p:sp>
      <p:sp>
        <p:nvSpPr>
          <p:cNvPr id="40" name="ZoneTexte 39"/>
          <p:cNvSpPr txBox="1"/>
          <p:nvPr/>
        </p:nvSpPr>
        <p:spPr>
          <a:xfrm rot="602799">
            <a:off x="1504605" y="766277"/>
            <a:ext cx="870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Chaleur</a:t>
            </a:r>
            <a:endParaRPr lang="fr-FR" sz="1400" b="1" dirty="0"/>
          </a:p>
        </p:txBody>
      </p:sp>
      <p:sp>
        <p:nvSpPr>
          <p:cNvPr id="41" name="ZoneTexte 40"/>
          <p:cNvSpPr txBox="1"/>
          <p:nvPr/>
        </p:nvSpPr>
        <p:spPr>
          <a:xfrm rot="651451">
            <a:off x="3591590" y="2515395"/>
            <a:ext cx="1032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Bien-être</a:t>
            </a:r>
            <a:endParaRPr lang="fr-FR" sz="1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23527" y="1453585"/>
            <a:ext cx="18148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Calibri"/>
              </a:rPr>
              <a:t>*aérobie : en présence d’</a:t>
            </a:r>
            <a:r>
              <a:rPr lang="fr-FR" sz="800" dirty="0" smtClean="0"/>
              <a:t>oxygène</a:t>
            </a:r>
            <a:endParaRPr lang="fr-FR" sz="8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879" y="1228834"/>
            <a:ext cx="461665" cy="28161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Version 25 vignettes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62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e 62"/>
          <p:cNvGrpSpPr/>
          <p:nvPr/>
        </p:nvGrpSpPr>
        <p:grpSpPr>
          <a:xfrm>
            <a:off x="139470" y="4581128"/>
            <a:ext cx="8892684" cy="1010058"/>
            <a:chOff x="331912" y="341040"/>
            <a:chExt cx="8712968" cy="1082070"/>
          </a:xfrm>
        </p:grpSpPr>
        <p:sp>
          <p:nvSpPr>
            <p:cNvPr id="64" name="Rectangle à coins arrondis 63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5" name="Rectangle à coins arrondis 64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6" name="Rectangle à coins arrondis 65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7" name="Rectangle à coins arrondis 66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124818" y="2564904"/>
            <a:ext cx="8907336" cy="1009932"/>
            <a:chOff x="331912" y="341040"/>
            <a:chExt cx="8712968" cy="1082070"/>
          </a:xfrm>
        </p:grpSpPr>
        <p:sp>
          <p:nvSpPr>
            <p:cNvPr id="52" name="Rectangle à coins arrondis 51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3" name="Rectangle à coins arrondis 52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5" name="Rectangle à coins arrondis 54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6" name="Rectangle à coins arrondis 55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10830" y="1554842"/>
            <a:ext cx="8921324" cy="1011882"/>
            <a:chOff x="331912" y="341040"/>
            <a:chExt cx="8712968" cy="1082070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107504" y="620688"/>
            <a:ext cx="8924650" cy="724182"/>
            <a:chOff x="179512" y="44624"/>
            <a:chExt cx="8712968" cy="1302737"/>
          </a:xfrm>
        </p:grpSpPr>
        <p:grpSp>
          <p:nvGrpSpPr>
            <p:cNvPr id="44" name="Groupe 43"/>
            <p:cNvGrpSpPr/>
            <p:nvPr/>
          </p:nvGrpSpPr>
          <p:grpSpPr>
            <a:xfrm>
              <a:off x="179512" y="44624"/>
              <a:ext cx="8712968" cy="936104"/>
              <a:chOff x="179512" y="188640"/>
              <a:chExt cx="8712968" cy="936104"/>
            </a:xfrm>
          </p:grpSpPr>
          <p:sp>
            <p:nvSpPr>
              <p:cNvPr id="2" name="Rectangle à coins arrondis 1"/>
              <p:cNvSpPr/>
              <p:nvPr/>
            </p:nvSpPr>
            <p:spPr>
              <a:xfrm>
                <a:off x="179512" y="188640"/>
                <a:ext cx="1736576" cy="9361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Photo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à coins arrondis 8"/>
              <p:cNvSpPr/>
              <p:nvPr/>
            </p:nvSpPr>
            <p:spPr>
              <a:xfrm>
                <a:off x="1937108" y="190589"/>
                <a:ext cx="1736576" cy="93415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Problème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à coins arrondis 9"/>
              <p:cNvSpPr/>
              <p:nvPr/>
            </p:nvSpPr>
            <p:spPr>
              <a:xfrm>
                <a:off x="3682028" y="188640"/>
                <a:ext cx="1736576" cy="9361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Solution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à coins arrondis 10"/>
              <p:cNvSpPr/>
              <p:nvPr/>
            </p:nvSpPr>
            <p:spPr>
              <a:xfrm>
                <a:off x="5418604" y="188640"/>
                <a:ext cx="1736576" cy="9361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à coins arrondis 11"/>
              <p:cNvSpPr/>
              <p:nvPr/>
            </p:nvSpPr>
            <p:spPr>
              <a:xfrm>
                <a:off x="7155904" y="190590"/>
                <a:ext cx="1736576" cy="93415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La technique utilisée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Flèche vers le bas 44"/>
            <p:cNvSpPr/>
            <p:nvPr/>
          </p:nvSpPr>
          <p:spPr>
            <a:xfrm>
              <a:off x="899592" y="908719"/>
              <a:ext cx="288032" cy="438642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6" name="Flèche vers le bas 45"/>
            <p:cNvSpPr/>
            <p:nvPr/>
          </p:nvSpPr>
          <p:spPr>
            <a:xfrm>
              <a:off x="2661380" y="925487"/>
              <a:ext cx="288032" cy="421873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7" name="Flèche vers le bas 46"/>
            <p:cNvSpPr/>
            <p:nvPr/>
          </p:nvSpPr>
          <p:spPr>
            <a:xfrm>
              <a:off x="4406300" y="925487"/>
              <a:ext cx="288032" cy="421873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8" name="Flèche vers le bas 47"/>
            <p:cNvSpPr/>
            <p:nvPr/>
          </p:nvSpPr>
          <p:spPr>
            <a:xfrm>
              <a:off x="6142876" y="917105"/>
              <a:ext cx="288032" cy="43025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9" name="Flèche vers le bas 48"/>
            <p:cNvSpPr/>
            <p:nvPr/>
          </p:nvSpPr>
          <p:spPr>
            <a:xfrm>
              <a:off x="7880176" y="908721"/>
              <a:ext cx="288032" cy="438639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-36512" y="107340"/>
            <a:ext cx="921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B050"/>
                </a:solidFill>
              </a:rPr>
              <a:t>TECHNIQUES D’AGRICULTURE BIOLOGIQUE </a:t>
            </a:r>
            <a:r>
              <a:rPr lang="fr-FR" sz="2000" dirty="0" smtClean="0"/>
              <a:t> 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→ Mettre les cartes au bon emplacement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139470" y="3573016"/>
            <a:ext cx="8892684" cy="1009932"/>
            <a:chOff x="331912" y="341040"/>
            <a:chExt cx="8712968" cy="1082070"/>
          </a:xfrm>
        </p:grpSpPr>
        <p:sp>
          <p:nvSpPr>
            <p:cNvPr id="59" name="Rectangle à coins arrondis 58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0" name="Rectangle à coins arrondis 59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8" name="Rectangle à coins arrondis 57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1" name="Rectangle à coins arrondis 60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2" name="Rectangle à coins arrondis 61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107504" y="5589240"/>
            <a:ext cx="8924650" cy="1080120"/>
            <a:chOff x="331912" y="341040"/>
            <a:chExt cx="8712968" cy="1082070"/>
          </a:xfrm>
        </p:grpSpPr>
        <p:sp>
          <p:nvSpPr>
            <p:cNvPr id="70" name="Rectangle à coins arrondis 69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1" name="Rectangle à coins arrondis 70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2" name="Rectangle à coins arrondis 71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3" name="Rectangle à coins arrondis 72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4" name="Rectangle à coins arrondis 73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4" name="ZoneTexte 3"/>
          <p:cNvSpPr txBox="1"/>
          <p:nvPr/>
        </p:nvSpPr>
        <p:spPr>
          <a:xfrm rot="19778649">
            <a:off x="5801880" y="55770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Mots </a:t>
            </a:r>
            <a:r>
              <a:rPr lang="fr-FR" dirty="0" smtClean="0"/>
              <a:t>clefs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312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 10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343" y="1608788"/>
            <a:ext cx="1529545" cy="855563"/>
          </a:xfrm>
          <a:prstGeom prst="rect">
            <a:avLst/>
          </a:prstGeom>
        </p:spPr>
      </p:pic>
      <p:grpSp>
        <p:nvGrpSpPr>
          <p:cNvPr id="63" name="Groupe 62"/>
          <p:cNvGrpSpPr/>
          <p:nvPr/>
        </p:nvGrpSpPr>
        <p:grpSpPr>
          <a:xfrm>
            <a:off x="139470" y="4624452"/>
            <a:ext cx="8892684" cy="1010058"/>
            <a:chOff x="331912" y="341040"/>
            <a:chExt cx="8712968" cy="1082070"/>
          </a:xfrm>
        </p:grpSpPr>
        <p:sp>
          <p:nvSpPr>
            <p:cNvPr id="64" name="Rectangle à coins arrondis 63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rgbClr val="FF0000"/>
                  </a:solidFill>
                </a:rPr>
                <a:t>A trouver  et placer ici : </a:t>
              </a:r>
              <a:r>
                <a:rPr lang="fr-FR" sz="1100" dirty="0" smtClean="0">
                  <a:solidFill>
                    <a:schemeClr val="tx1"/>
                  </a:solidFill>
                </a:rPr>
                <a:t>Photo de rotation des cultures</a:t>
              </a:r>
              <a:endParaRPr lang="fr-FR" sz="1100" dirty="0"/>
            </a:p>
          </p:txBody>
        </p:sp>
        <p:sp>
          <p:nvSpPr>
            <p:cNvPr id="65" name="Rectangle à coins arrondis 64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/>
            </a:p>
          </p:txBody>
        </p:sp>
        <p:sp>
          <p:nvSpPr>
            <p:cNvPr id="66" name="Rectangle à coins arrondis 65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/>
            </a:p>
          </p:txBody>
        </p:sp>
        <p:sp>
          <p:nvSpPr>
            <p:cNvPr id="67" name="Rectangle à coins arrondis 66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/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124818" y="2564904"/>
            <a:ext cx="8907336" cy="1009932"/>
            <a:chOff x="331912" y="341040"/>
            <a:chExt cx="8712968" cy="1082070"/>
          </a:xfrm>
        </p:grpSpPr>
        <p:sp>
          <p:nvSpPr>
            <p:cNvPr id="52" name="Rectangle à coins arrondis 51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rgbClr val="FF0000"/>
                  </a:solidFill>
                </a:rPr>
                <a:t>A trouver  et placer ici : </a:t>
              </a:r>
              <a:r>
                <a:rPr lang="fr-FR" sz="1100" dirty="0" smtClean="0">
                  <a:solidFill>
                    <a:schemeClr val="tx1"/>
                  </a:solidFill>
                </a:rPr>
                <a:t>Photo d’élevage en plein air 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à coins arrondis 52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5" name="Rectangle à coins arrondis 54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6" name="Rectangle à coins arrondis 55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10830" y="1554842"/>
            <a:ext cx="8921324" cy="1011882"/>
            <a:chOff x="331912" y="341040"/>
            <a:chExt cx="8712968" cy="1082070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107504" y="620688"/>
            <a:ext cx="8924650" cy="864096"/>
            <a:chOff x="179512" y="44624"/>
            <a:chExt cx="8712968" cy="1302737"/>
          </a:xfrm>
        </p:grpSpPr>
        <p:grpSp>
          <p:nvGrpSpPr>
            <p:cNvPr id="44" name="Groupe 43"/>
            <p:cNvGrpSpPr/>
            <p:nvPr/>
          </p:nvGrpSpPr>
          <p:grpSpPr>
            <a:xfrm>
              <a:off x="179512" y="44624"/>
              <a:ext cx="8712968" cy="936104"/>
              <a:chOff x="179512" y="188640"/>
              <a:chExt cx="8712968" cy="936104"/>
            </a:xfrm>
          </p:grpSpPr>
          <p:sp>
            <p:nvSpPr>
              <p:cNvPr id="2" name="Rectangle à coins arrondis 1"/>
              <p:cNvSpPr/>
              <p:nvPr/>
            </p:nvSpPr>
            <p:spPr>
              <a:xfrm>
                <a:off x="179512" y="188640"/>
                <a:ext cx="1736576" cy="9361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Photo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à coins arrondis 8"/>
              <p:cNvSpPr/>
              <p:nvPr/>
            </p:nvSpPr>
            <p:spPr>
              <a:xfrm>
                <a:off x="1937108" y="190589"/>
                <a:ext cx="1736576" cy="93415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à coins arrondis 9"/>
              <p:cNvSpPr/>
              <p:nvPr/>
            </p:nvSpPr>
            <p:spPr>
              <a:xfrm>
                <a:off x="3682028" y="188640"/>
                <a:ext cx="1736576" cy="9361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Solution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à coins arrondis 10"/>
              <p:cNvSpPr/>
              <p:nvPr/>
            </p:nvSpPr>
            <p:spPr>
              <a:xfrm>
                <a:off x="5418604" y="188640"/>
                <a:ext cx="1736576" cy="9361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à coins arrondis 11"/>
              <p:cNvSpPr/>
              <p:nvPr/>
            </p:nvSpPr>
            <p:spPr>
              <a:xfrm>
                <a:off x="7155904" y="190590"/>
                <a:ext cx="1736576" cy="93415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mtClean="0">
                    <a:solidFill>
                      <a:schemeClr val="tx1"/>
                    </a:solidFill>
                  </a:rPr>
                  <a:t>La technique 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utilisée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Flèche vers le bas 44"/>
            <p:cNvSpPr/>
            <p:nvPr/>
          </p:nvSpPr>
          <p:spPr>
            <a:xfrm>
              <a:off x="899592" y="908719"/>
              <a:ext cx="288032" cy="438642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6" name="Flèche vers le bas 45"/>
            <p:cNvSpPr/>
            <p:nvPr/>
          </p:nvSpPr>
          <p:spPr>
            <a:xfrm>
              <a:off x="2661380" y="925487"/>
              <a:ext cx="288032" cy="421873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7" name="Flèche vers le bas 46"/>
            <p:cNvSpPr/>
            <p:nvPr/>
          </p:nvSpPr>
          <p:spPr>
            <a:xfrm>
              <a:off x="4406300" y="925487"/>
              <a:ext cx="288032" cy="421873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8" name="Flèche vers le bas 47"/>
            <p:cNvSpPr/>
            <p:nvPr/>
          </p:nvSpPr>
          <p:spPr>
            <a:xfrm>
              <a:off x="6142876" y="917105"/>
              <a:ext cx="288032" cy="430256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9" name="Flèche vers le bas 48"/>
            <p:cNvSpPr/>
            <p:nvPr/>
          </p:nvSpPr>
          <p:spPr>
            <a:xfrm>
              <a:off x="7880176" y="908721"/>
              <a:ext cx="288032" cy="438639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-144016" y="107340"/>
            <a:ext cx="9396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00B050"/>
                </a:solidFill>
              </a:rPr>
              <a:t>TECHNIQUES </a:t>
            </a:r>
            <a:r>
              <a:rPr lang="fr-FR" sz="2200" b="1" dirty="0" smtClean="0">
                <a:solidFill>
                  <a:srgbClr val="00B050"/>
                </a:solidFill>
              </a:rPr>
              <a:t>D’AGROECOLOGIE </a:t>
            </a:r>
            <a:r>
              <a:rPr lang="fr-FR" sz="2200" dirty="0" smtClean="0"/>
              <a:t> </a:t>
            </a: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</a:rPr>
              <a:t>→ Mettre les cartes au bon emplacement</a:t>
            </a:r>
            <a:endParaRPr lang="fr-FR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139470" y="3573016"/>
            <a:ext cx="8892684" cy="1009932"/>
            <a:chOff x="331912" y="341040"/>
            <a:chExt cx="8712968" cy="1082070"/>
          </a:xfrm>
        </p:grpSpPr>
        <p:sp>
          <p:nvSpPr>
            <p:cNvPr id="59" name="Rectangle à coins arrondis 58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0" name="Rectangle à coins arrondis 59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8" name="Rectangle à coins arrondis 57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rgbClr val="FF0000"/>
                  </a:solidFill>
                </a:rPr>
                <a:t>A trouver  et placer ici : </a:t>
              </a:r>
              <a:r>
                <a:rPr lang="fr-FR" sz="1100" dirty="0" smtClean="0">
                  <a:solidFill>
                    <a:schemeClr val="tx1"/>
                  </a:solidFill>
                </a:rPr>
                <a:t>Photo de composte</a:t>
              </a:r>
              <a:endParaRPr lang="fr-FR" sz="1100" dirty="0"/>
            </a:p>
          </p:txBody>
        </p:sp>
        <p:sp>
          <p:nvSpPr>
            <p:cNvPr id="61" name="Rectangle à coins arrondis 60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2" name="Rectangle à coins arrondis 61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107504" y="5589240"/>
            <a:ext cx="8924650" cy="1080120"/>
            <a:chOff x="331912" y="341040"/>
            <a:chExt cx="8712968" cy="1082070"/>
          </a:xfrm>
        </p:grpSpPr>
        <p:sp>
          <p:nvSpPr>
            <p:cNvPr id="70" name="Rectangle à coins arrondis 69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rgbClr val="FF0000"/>
                  </a:solidFill>
                </a:rPr>
                <a:t>A trouver  et placer ici : </a:t>
              </a:r>
              <a:r>
                <a:rPr lang="fr-FR" sz="1100" dirty="0" smtClean="0">
                  <a:solidFill>
                    <a:schemeClr val="tx1"/>
                  </a:solidFill>
                </a:rPr>
                <a:t>Photo d’</a:t>
              </a:r>
              <a:r>
                <a:rPr lang="fr-FR" sz="1100" dirty="0">
                  <a:solidFill>
                    <a:schemeClr val="tx1"/>
                  </a:solidFill>
                </a:rPr>
                <a:t>e</a:t>
              </a:r>
              <a:r>
                <a:rPr lang="fr-FR" sz="1100" dirty="0" smtClean="0">
                  <a:solidFill>
                    <a:schemeClr val="tx1"/>
                  </a:solidFill>
                </a:rPr>
                <a:t>ngrais vert</a:t>
              </a:r>
              <a:endParaRPr lang="fr-FR" sz="1100" dirty="0"/>
            </a:p>
          </p:txBody>
        </p:sp>
        <p:sp>
          <p:nvSpPr>
            <p:cNvPr id="71" name="Rectangle à coins arrondis 70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2" name="Rectangle à coins arrondis 71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3" name="Rectangle à coins arrondis 72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4" name="Rectangle à coins arrondis 73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154670" y="1629647"/>
            <a:ext cx="1690422" cy="864096"/>
            <a:chOff x="395536" y="178783"/>
            <a:chExt cx="2592288" cy="1477481"/>
          </a:xfrm>
        </p:grpSpPr>
        <p:pic>
          <p:nvPicPr>
            <p:cNvPr id="77" name="Image 76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178783"/>
              <a:ext cx="2592288" cy="1450017"/>
            </a:xfrm>
            <a:prstGeom prst="rect">
              <a:avLst/>
            </a:prstGeom>
          </p:spPr>
        </p:pic>
        <p:pic>
          <p:nvPicPr>
            <p:cNvPr id="78" name="Image 7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414" y="217707"/>
              <a:ext cx="2207102" cy="1438557"/>
            </a:xfrm>
            <a:prstGeom prst="rect">
              <a:avLst/>
            </a:prstGeom>
          </p:spPr>
        </p:pic>
      </p:grpSp>
      <p:grpSp>
        <p:nvGrpSpPr>
          <p:cNvPr id="95" name="Groupe 94"/>
          <p:cNvGrpSpPr/>
          <p:nvPr/>
        </p:nvGrpSpPr>
        <p:grpSpPr>
          <a:xfrm>
            <a:off x="5652120" y="5805264"/>
            <a:ext cx="1440409" cy="640163"/>
            <a:chOff x="481374" y="1948093"/>
            <a:chExt cx="2043502" cy="866589"/>
          </a:xfrm>
        </p:grpSpPr>
        <p:sp>
          <p:nvSpPr>
            <p:cNvPr id="96" name="Rectangle 95"/>
            <p:cNvSpPr/>
            <p:nvPr/>
          </p:nvSpPr>
          <p:spPr>
            <a:xfrm rot="1439166">
              <a:off x="1545403" y="1948093"/>
              <a:ext cx="979473" cy="3190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700" b="1" dirty="0"/>
                <a:t> </a:t>
              </a:r>
              <a:r>
                <a:rPr lang="fr-FR" sz="1100" b="1" dirty="0" smtClean="0"/>
                <a:t>Azote</a:t>
              </a:r>
              <a:endParaRPr lang="fr-FR" sz="1100" b="1" dirty="0"/>
            </a:p>
          </p:txBody>
        </p:sp>
        <p:sp>
          <p:nvSpPr>
            <p:cNvPr id="97" name="ZoneTexte 96"/>
            <p:cNvSpPr txBox="1"/>
            <p:nvPr/>
          </p:nvSpPr>
          <p:spPr>
            <a:xfrm rot="20015896">
              <a:off x="481374" y="2072614"/>
              <a:ext cx="1124857" cy="319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/>
                <a:t>Potassium</a:t>
              </a:r>
              <a:endParaRPr lang="fr-FR" sz="1100" dirty="0"/>
            </a:p>
          </p:txBody>
        </p:sp>
        <p:sp>
          <p:nvSpPr>
            <p:cNvPr id="98" name="ZoneTexte 97"/>
            <p:cNvSpPr txBox="1"/>
            <p:nvPr/>
          </p:nvSpPr>
          <p:spPr>
            <a:xfrm rot="1045341">
              <a:off x="1236892" y="2495681"/>
              <a:ext cx="1152128" cy="319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Phosphore</a:t>
              </a:r>
              <a:endParaRPr lang="fr-FR" sz="1100" b="1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6508606" y="1591873"/>
            <a:ext cx="2172374" cy="773856"/>
            <a:chOff x="5940152" y="610316"/>
            <a:chExt cx="2172374" cy="773856"/>
          </a:xfrm>
        </p:grpSpPr>
        <p:sp>
          <p:nvSpPr>
            <p:cNvPr id="104" name="Rectangle 103"/>
            <p:cNvSpPr/>
            <p:nvPr/>
          </p:nvSpPr>
          <p:spPr>
            <a:xfrm rot="700750">
              <a:off x="6527836" y="1076395"/>
              <a:ext cx="158469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 smtClean="0"/>
                <a:t>Trichogrammes</a:t>
              </a:r>
              <a:endParaRPr lang="fr-FR" sz="1400" b="1" dirty="0"/>
            </a:p>
          </p:txBody>
        </p:sp>
        <p:sp>
          <p:nvSpPr>
            <p:cNvPr id="105" name="ZoneTexte 104"/>
            <p:cNvSpPr txBox="1"/>
            <p:nvPr/>
          </p:nvSpPr>
          <p:spPr>
            <a:xfrm rot="20406863">
              <a:off x="5940152" y="816967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Carabe</a:t>
              </a:r>
              <a:endParaRPr lang="fr-FR" b="1" dirty="0"/>
            </a:p>
          </p:txBody>
        </p:sp>
        <p:sp>
          <p:nvSpPr>
            <p:cNvPr id="106" name="ZoneTexte 105"/>
            <p:cNvSpPr txBox="1"/>
            <p:nvPr/>
          </p:nvSpPr>
          <p:spPr>
            <a:xfrm rot="1704168">
              <a:off x="6555236" y="610316"/>
              <a:ext cx="10924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Coccinelle</a:t>
              </a:r>
              <a:endParaRPr lang="fr-FR" sz="1400" b="1" dirty="0"/>
            </a:p>
          </p:txBody>
        </p:sp>
      </p:grpSp>
      <p:grpSp>
        <p:nvGrpSpPr>
          <p:cNvPr id="117" name="Groupe 116"/>
          <p:cNvGrpSpPr/>
          <p:nvPr/>
        </p:nvGrpSpPr>
        <p:grpSpPr>
          <a:xfrm>
            <a:off x="115171" y="1556666"/>
            <a:ext cx="8921324" cy="1011882"/>
            <a:chOff x="331912" y="341040"/>
            <a:chExt cx="8712968" cy="1082070"/>
          </a:xfrm>
        </p:grpSpPr>
        <p:sp>
          <p:nvSpPr>
            <p:cNvPr id="119" name="Rectangle à coins arrondis 118"/>
            <p:cNvSpPr/>
            <p:nvPr/>
          </p:nvSpPr>
          <p:spPr>
            <a:xfrm>
              <a:off x="2089508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8" name="Rectangle à coins arrondis 117"/>
            <p:cNvSpPr/>
            <p:nvPr/>
          </p:nvSpPr>
          <p:spPr>
            <a:xfrm>
              <a:off x="331912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rgbClr val="FF0000"/>
                  </a:solidFill>
                </a:rPr>
                <a:t>A </a:t>
              </a:r>
              <a:r>
                <a:rPr lang="fr-FR" sz="1100" dirty="0">
                  <a:solidFill>
                    <a:srgbClr val="FF0000"/>
                  </a:solidFill>
                </a:rPr>
                <a:t>trouver </a:t>
              </a:r>
              <a:r>
                <a:rPr lang="fr-FR" sz="1100" dirty="0" smtClean="0">
                  <a:solidFill>
                    <a:srgbClr val="FF0000"/>
                  </a:solidFill>
                </a:rPr>
                <a:t> et placer ici : </a:t>
              </a:r>
              <a:r>
                <a:rPr lang="fr-FR" sz="1100" dirty="0" smtClean="0">
                  <a:solidFill>
                    <a:schemeClr val="tx1"/>
                  </a:solidFill>
                </a:rPr>
                <a:t>Photo de prédateurs naturels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à coins arrondis 119"/>
            <p:cNvSpPr/>
            <p:nvPr/>
          </p:nvSpPr>
          <p:spPr>
            <a:xfrm>
              <a:off x="3834428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1" name="Rectangle à coins arrondis 120"/>
            <p:cNvSpPr/>
            <p:nvPr/>
          </p:nvSpPr>
          <p:spPr>
            <a:xfrm>
              <a:off x="5571004" y="34104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2" name="Rectangle à coins arrondis 121"/>
            <p:cNvSpPr/>
            <p:nvPr/>
          </p:nvSpPr>
          <p:spPr>
            <a:xfrm>
              <a:off x="7308304" y="342990"/>
              <a:ext cx="1736576" cy="10801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5576576" y="1756926"/>
            <a:ext cx="1656288" cy="631943"/>
            <a:chOff x="5993434" y="753071"/>
            <a:chExt cx="2195125" cy="651468"/>
          </a:xfrm>
        </p:grpSpPr>
        <p:sp>
          <p:nvSpPr>
            <p:cNvPr id="124" name="Rectangle 123"/>
            <p:cNvSpPr/>
            <p:nvPr/>
          </p:nvSpPr>
          <p:spPr>
            <a:xfrm rot="1162495">
              <a:off x="6603868" y="1134846"/>
              <a:ext cx="1584691" cy="2696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/>
                <a:t>Trichogrammes</a:t>
              </a:r>
              <a:endParaRPr lang="fr-FR" sz="1100" b="1" dirty="0"/>
            </a:p>
          </p:txBody>
        </p:sp>
        <p:sp>
          <p:nvSpPr>
            <p:cNvPr id="125" name="ZoneTexte 124"/>
            <p:cNvSpPr txBox="1"/>
            <p:nvPr/>
          </p:nvSpPr>
          <p:spPr>
            <a:xfrm rot="19797928">
              <a:off x="5993434" y="836009"/>
              <a:ext cx="936104" cy="269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Carabes</a:t>
              </a:r>
              <a:endParaRPr lang="fr-FR" sz="1100" b="1" dirty="0"/>
            </a:p>
          </p:txBody>
        </p:sp>
        <p:sp>
          <p:nvSpPr>
            <p:cNvPr id="126" name="ZoneTexte 125"/>
            <p:cNvSpPr txBox="1"/>
            <p:nvPr/>
          </p:nvSpPr>
          <p:spPr>
            <a:xfrm rot="1704168">
              <a:off x="6806528" y="753071"/>
              <a:ext cx="1092403" cy="269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Coccinelles</a:t>
              </a:r>
              <a:endParaRPr lang="fr-FR" sz="1100" b="1" dirty="0"/>
            </a:p>
          </p:txBody>
        </p:sp>
      </p:grpSp>
      <p:grpSp>
        <p:nvGrpSpPr>
          <p:cNvPr id="127" name="Groupe 126"/>
          <p:cNvGrpSpPr/>
          <p:nvPr/>
        </p:nvGrpSpPr>
        <p:grpSpPr>
          <a:xfrm>
            <a:off x="5696147" y="4725144"/>
            <a:ext cx="1324125" cy="720080"/>
            <a:chOff x="3353358" y="497854"/>
            <a:chExt cx="2034621" cy="935474"/>
          </a:xfrm>
        </p:grpSpPr>
        <p:sp>
          <p:nvSpPr>
            <p:cNvPr id="128" name="Rectangle 127"/>
            <p:cNvSpPr/>
            <p:nvPr/>
          </p:nvSpPr>
          <p:spPr>
            <a:xfrm rot="20898004">
              <a:off x="3717781" y="1117199"/>
              <a:ext cx="1670198" cy="3161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/>
                <a:t>Quadriennale…</a:t>
              </a:r>
              <a:endParaRPr lang="fr-FR" sz="1100" dirty="0"/>
            </a:p>
          </p:txBody>
        </p:sp>
        <p:sp>
          <p:nvSpPr>
            <p:cNvPr id="129" name="ZoneTexte 128"/>
            <p:cNvSpPr txBox="1"/>
            <p:nvPr/>
          </p:nvSpPr>
          <p:spPr>
            <a:xfrm rot="20046782">
              <a:off x="3353358" y="497854"/>
              <a:ext cx="1075360" cy="32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Biennale</a:t>
              </a:r>
              <a:endParaRPr lang="fr-FR" sz="1100" b="1" dirty="0"/>
            </a:p>
          </p:txBody>
        </p:sp>
        <p:sp>
          <p:nvSpPr>
            <p:cNvPr id="130" name="ZoneTexte 129"/>
            <p:cNvSpPr txBox="1"/>
            <p:nvPr/>
          </p:nvSpPr>
          <p:spPr>
            <a:xfrm rot="20658491">
              <a:off x="3578265" y="812792"/>
              <a:ext cx="1271099" cy="3161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/>
                <a:t>T</a:t>
              </a:r>
              <a:r>
                <a:rPr lang="fr-FR" sz="1100" b="1" dirty="0" smtClean="0"/>
                <a:t>riennale</a:t>
              </a:r>
              <a:endParaRPr lang="fr-FR" sz="1100" b="1" dirty="0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7320238" y="3920904"/>
            <a:ext cx="15603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Le compostage</a:t>
            </a:r>
            <a:endParaRPr lang="fr-FR" sz="1100" b="1" dirty="0"/>
          </a:p>
        </p:txBody>
      </p:sp>
      <p:sp>
        <p:nvSpPr>
          <p:cNvPr id="135" name="Rectangle 134"/>
          <p:cNvSpPr/>
          <p:nvPr/>
        </p:nvSpPr>
        <p:spPr>
          <a:xfrm>
            <a:off x="7273600" y="4967590"/>
            <a:ext cx="17234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La rotation des cultures</a:t>
            </a:r>
            <a:endParaRPr lang="fr-FR" sz="1100" b="1" dirty="0"/>
          </a:p>
        </p:txBody>
      </p:sp>
      <p:sp>
        <p:nvSpPr>
          <p:cNvPr id="136" name="Rectangle 135"/>
          <p:cNvSpPr/>
          <p:nvPr/>
        </p:nvSpPr>
        <p:spPr>
          <a:xfrm>
            <a:off x="7276527" y="1949704"/>
            <a:ext cx="17669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La lutte biologique</a:t>
            </a:r>
            <a:endParaRPr lang="fr-FR" sz="1100" b="1" dirty="0"/>
          </a:p>
        </p:txBody>
      </p:sp>
      <p:sp>
        <p:nvSpPr>
          <p:cNvPr id="137" name="Rectangle 136"/>
          <p:cNvSpPr/>
          <p:nvPr/>
        </p:nvSpPr>
        <p:spPr>
          <a:xfrm>
            <a:off x="7267760" y="2950433"/>
            <a:ext cx="17838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L’élevage en plein air</a:t>
            </a:r>
            <a:endParaRPr lang="fr-FR" sz="1100" b="1" dirty="0"/>
          </a:p>
        </p:txBody>
      </p:sp>
      <p:sp>
        <p:nvSpPr>
          <p:cNvPr id="138" name="Rectangle 137"/>
          <p:cNvSpPr/>
          <p:nvPr/>
        </p:nvSpPr>
        <p:spPr>
          <a:xfrm>
            <a:off x="7257170" y="5962799"/>
            <a:ext cx="17749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La culture des engrais verts</a:t>
            </a:r>
            <a:endParaRPr lang="fr-FR" sz="1100" b="1" dirty="0"/>
          </a:p>
        </p:txBody>
      </p:sp>
      <p:sp>
        <p:nvSpPr>
          <p:cNvPr id="139" name="Rectangle 138"/>
          <p:cNvSpPr/>
          <p:nvPr/>
        </p:nvSpPr>
        <p:spPr>
          <a:xfrm>
            <a:off x="1872531" y="1772816"/>
            <a:ext cx="1853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/>
              <a:t> </a:t>
            </a:r>
            <a:r>
              <a:rPr lang="fr-FR" sz="1100" b="1" dirty="0" smtClean="0"/>
              <a:t>Baisse des </a:t>
            </a:r>
            <a:r>
              <a:rPr lang="fr-FR" sz="1100" b="1" dirty="0"/>
              <a:t>rendements </a:t>
            </a:r>
            <a:r>
              <a:rPr lang="fr-FR" sz="1100" b="1" dirty="0" smtClean="0"/>
              <a:t>à cause des ravageurs de cultures</a:t>
            </a:r>
            <a:endParaRPr lang="fr-FR" sz="1100" b="1" dirty="0"/>
          </a:p>
        </p:txBody>
      </p:sp>
      <p:sp>
        <p:nvSpPr>
          <p:cNvPr id="140" name="Rectangle 139"/>
          <p:cNvSpPr/>
          <p:nvPr/>
        </p:nvSpPr>
        <p:spPr>
          <a:xfrm>
            <a:off x="1921622" y="4757238"/>
            <a:ext cx="18922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/>
              <a:t>Epuisement du sol en cultivant chaque année la même espèce au même endroit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918821" y="5833695"/>
            <a:ext cx="175249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Risques </a:t>
            </a:r>
            <a:r>
              <a:rPr lang="fr-FR" sz="1100" b="1" dirty="0"/>
              <a:t>d’érosion entre deux cultures </a:t>
            </a:r>
            <a:r>
              <a:rPr lang="fr-FR" sz="1100" b="1" dirty="0" smtClean="0"/>
              <a:t>lorsque la  terre est laissée à nue </a:t>
            </a:r>
            <a:endParaRPr lang="fr-FR" sz="1100" dirty="0"/>
          </a:p>
        </p:txBody>
      </p:sp>
      <p:sp>
        <p:nvSpPr>
          <p:cNvPr id="150" name="ZoneTexte 149"/>
          <p:cNvSpPr txBox="1"/>
          <p:nvPr/>
        </p:nvSpPr>
        <p:spPr>
          <a:xfrm>
            <a:off x="1911865" y="2756828"/>
            <a:ext cx="18449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Souffrance animale par le maintien continuel dans des bâtiments ou dans des cages</a:t>
            </a:r>
            <a:endParaRPr lang="fr-FR" sz="1100" b="1" dirty="0"/>
          </a:p>
        </p:txBody>
      </p:sp>
      <p:sp>
        <p:nvSpPr>
          <p:cNvPr id="151" name="Rectangle 150"/>
          <p:cNvSpPr/>
          <p:nvPr/>
        </p:nvSpPr>
        <p:spPr>
          <a:xfrm>
            <a:off x="3649036" y="3789040"/>
            <a:ext cx="18742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Transformer </a:t>
            </a:r>
            <a:r>
              <a:rPr lang="fr-FR" sz="1100" b="1" dirty="0"/>
              <a:t>l</a:t>
            </a:r>
            <a:r>
              <a:rPr lang="fr-FR" sz="1100" b="1" dirty="0" smtClean="0"/>
              <a:t>es </a:t>
            </a:r>
            <a:r>
              <a:rPr lang="fr-FR" sz="1100" b="1" dirty="0"/>
              <a:t>déchets organiques </a:t>
            </a:r>
            <a:r>
              <a:rPr lang="fr-FR" sz="1100" b="1" dirty="0" smtClean="0"/>
              <a:t>des </a:t>
            </a:r>
            <a:r>
              <a:rPr lang="fr-FR" sz="1100" b="1" dirty="0"/>
              <a:t>champs en </a:t>
            </a:r>
            <a:r>
              <a:rPr lang="fr-FR" sz="1100" b="1" dirty="0" smtClean="0"/>
              <a:t>terreau à mélanger au sol</a:t>
            </a:r>
            <a:endParaRPr lang="fr-FR" sz="1100" b="1" dirty="0"/>
          </a:p>
        </p:txBody>
      </p:sp>
      <p:sp>
        <p:nvSpPr>
          <p:cNvPr id="152" name="Rectangle 151"/>
          <p:cNvSpPr/>
          <p:nvPr/>
        </p:nvSpPr>
        <p:spPr>
          <a:xfrm>
            <a:off x="1958214" y="3789040"/>
            <a:ext cx="174007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Epuisement du sol à force d’en extraire des matières agricoles.</a:t>
            </a:r>
            <a:endParaRPr lang="fr-FR" sz="1100" b="1" dirty="0"/>
          </a:p>
        </p:txBody>
      </p:sp>
      <p:sp>
        <p:nvSpPr>
          <p:cNvPr id="153" name="Rectangle 152"/>
          <p:cNvSpPr/>
          <p:nvPr/>
        </p:nvSpPr>
        <p:spPr>
          <a:xfrm>
            <a:off x="3723357" y="1860445"/>
            <a:ext cx="16831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/>
              <a:t>Utiliser des prédateurs naturels</a:t>
            </a:r>
            <a:endParaRPr lang="fr-FR" sz="1100" b="1" dirty="0"/>
          </a:p>
        </p:txBody>
      </p:sp>
      <p:sp>
        <p:nvSpPr>
          <p:cNvPr id="154" name="ZoneTexte 153"/>
          <p:cNvSpPr txBox="1"/>
          <p:nvPr/>
        </p:nvSpPr>
        <p:spPr>
          <a:xfrm>
            <a:off x="3635896" y="2852936"/>
            <a:ext cx="1936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Accéder obligatoirement à l’extérieur</a:t>
            </a:r>
            <a:endParaRPr lang="fr-FR" sz="1100" b="1" dirty="0"/>
          </a:p>
        </p:txBody>
      </p:sp>
      <p:sp>
        <p:nvSpPr>
          <p:cNvPr id="155" name="Rectangle 154"/>
          <p:cNvSpPr/>
          <p:nvPr/>
        </p:nvSpPr>
        <p:spPr>
          <a:xfrm>
            <a:off x="3735133" y="4747791"/>
            <a:ext cx="1794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/>
              <a:t>Alterner la culture de  plantes complémentaires au même endroit au cour des </a:t>
            </a:r>
            <a:r>
              <a:rPr lang="fr-FR" sz="1100" b="1" dirty="0" smtClean="0"/>
              <a:t>années</a:t>
            </a:r>
            <a:endParaRPr lang="fr-FR" sz="1100" b="1" dirty="0"/>
          </a:p>
        </p:txBody>
      </p:sp>
      <p:sp>
        <p:nvSpPr>
          <p:cNvPr id="156" name="ZoneTexte 155"/>
          <p:cNvSpPr txBox="1"/>
          <p:nvPr/>
        </p:nvSpPr>
        <p:spPr>
          <a:xfrm>
            <a:off x="3703273" y="5755903"/>
            <a:ext cx="1816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Protéger le sol </a:t>
            </a:r>
            <a:r>
              <a:rPr lang="fr-FR" sz="1100" b="1" dirty="0"/>
              <a:t>et </a:t>
            </a:r>
            <a:r>
              <a:rPr lang="fr-FR" sz="1100" b="1" dirty="0" smtClean="0"/>
              <a:t>apporter des éléments </a:t>
            </a:r>
            <a:r>
              <a:rPr lang="fr-FR" sz="1100" b="1" dirty="0"/>
              <a:t>minéraux </a:t>
            </a:r>
            <a:r>
              <a:rPr lang="fr-FR" sz="1100" b="1" dirty="0" smtClean="0"/>
              <a:t>en semant par exemple, de la luzerne entre deux cultures</a:t>
            </a:r>
            <a:endParaRPr lang="fr-FR" sz="1100" b="1" dirty="0"/>
          </a:p>
        </p:txBody>
      </p:sp>
      <p:grpSp>
        <p:nvGrpSpPr>
          <p:cNvPr id="157" name="Groupe 156"/>
          <p:cNvGrpSpPr/>
          <p:nvPr/>
        </p:nvGrpSpPr>
        <p:grpSpPr>
          <a:xfrm>
            <a:off x="5689309" y="2708920"/>
            <a:ext cx="1446961" cy="595882"/>
            <a:chOff x="3227846" y="1985379"/>
            <a:chExt cx="2059078" cy="685730"/>
          </a:xfrm>
        </p:grpSpPr>
        <p:sp>
          <p:nvSpPr>
            <p:cNvPr id="158" name="Rectangle 157"/>
            <p:cNvSpPr/>
            <p:nvPr/>
          </p:nvSpPr>
          <p:spPr>
            <a:xfrm rot="19526583">
              <a:off x="3227846" y="1985379"/>
              <a:ext cx="1243939" cy="2616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/>
                <a:t>Pâturage 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 rot="1528734">
              <a:off x="4058007" y="2240222"/>
              <a:ext cx="1228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/>
                <a:t>lumière </a:t>
              </a:r>
              <a:endParaRPr lang="fr-FR" sz="1100" b="1" dirty="0" smtClean="0"/>
            </a:p>
            <a:p>
              <a:pPr algn="ctr"/>
              <a:r>
                <a:rPr lang="fr-FR" sz="1100" b="1" dirty="0" smtClean="0"/>
                <a:t>naturelle</a:t>
              </a:r>
              <a:endParaRPr lang="fr-FR" sz="1100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5436096" y="3631896"/>
            <a:ext cx="1832519" cy="750652"/>
            <a:chOff x="7201832" y="3631896"/>
            <a:chExt cx="1832519" cy="750652"/>
          </a:xfrm>
        </p:grpSpPr>
        <p:grpSp>
          <p:nvGrpSpPr>
            <p:cNvPr id="92" name="Groupe 91"/>
            <p:cNvGrpSpPr/>
            <p:nvPr/>
          </p:nvGrpSpPr>
          <p:grpSpPr>
            <a:xfrm>
              <a:off x="7201832" y="3951661"/>
              <a:ext cx="1832519" cy="430887"/>
              <a:chOff x="665994" y="684455"/>
              <a:chExt cx="2063236" cy="497015"/>
            </a:xfrm>
          </p:grpSpPr>
          <p:sp>
            <p:nvSpPr>
              <p:cNvPr id="93" name="Rectangle 92"/>
              <p:cNvSpPr/>
              <p:nvPr/>
            </p:nvSpPr>
            <p:spPr>
              <a:xfrm rot="1968490">
                <a:off x="665994" y="684455"/>
                <a:ext cx="1117921" cy="497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100" b="1" dirty="0" smtClean="0"/>
                  <a:t>Dégradation aérobie</a:t>
                </a:r>
                <a:r>
                  <a:rPr lang="fr-FR" sz="1100" b="1" dirty="0" smtClean="0">
                    <a:latin typeface="Calibri"/>
                  </a:rPr>
                  <a:t>*</a:t>
                </a:r>
                <a:endParaRPr lang="fr-FR" sz="1100" dirty="0"/>
              </a:p>
            </p:txBody>
          </p:sp>
          <p:sp>
            <p:nvSpPr>
              <p:cNvPr id="94" name="ZoneTexte 93"/>
              <p:cNvSpPr txBox="1"/>
              <p:nvPr/>
            </p:nvSpPr>
            <p:spPr>
              <a:xfrm rot="19385411">
                <a:off x="1870700" y="813807"/>
                <a:ext cx="858530" cy="301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b="1" dirty="0" smtClean="0"/>
                  <a:t>Bactéries</a:t>
                </a:r>
              </a:p>
            </p:txBody>
          </p:sp>
        </p:grpSp>
        <p:sp>
          <p:nvSpPr>
            <p:cNvPr id="4" name="ZoneTexte 3"/>
            <p:cNvSpPr txBox="1"/>
            <p:nvPr/>
          </p:nvSpPr>
          <p:spPr>
            <a:xfrm rot="20639391">
              <a:off x="7667021" y="3631896"/>
              <a:ext cx="8457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Humidité</a:t>
              </a:r>
              <a:endParaRPr lang="fr-FR" sz="1100" b="1" dirty="0"/>
            </a:p>
          </p:txBody>
        </p:sp>
        <p:sp>
          <p:nvSpPr>
            <p:cNvPr id="5" name="ZoneTexte 4"/>
            <p:cNvSpPr txBox="1"/>
            <p:nvPr/>
          </p:nvSpPr>
          <p:spPr>
            <a:xfrm rot="802250">
              <a:off x="7955111" y="3928757"/>
              <a:ext cx="7005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/>
                <a:t>Chaleur</a:t>
              </a:r>
              <a:endParaRPr lang="fr-FR" sz="1100" b="1" dirty="0"/>
            </a:p>
          </p:txBody>
        </p:sp>
      </p:grpSp>
      <p:sp>
        <p:nvSpPr>
          <p:cNvPr id="6" name="ZoneTexte 5"/>
          <p:cNvSpPr txBox="1"/>
          <p:nvPr/>
        </p:nvSpPr>
        <p:spPr>
          <a:xfrm rot="651451">
            <a:off x="5655714" y="3208933"/>
            <a:ext cx="8379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Bien-être</a:t>
            </a:r>
            <a:endParaRPr lang="fr-FR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2263552" y="746477"/>
            <a:ext cx="109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/>
              <a:t>Problème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451862" y="4391239"/>
            <a:ext cx="15684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latin typeface="Calibri"/>
              </a:rPr>
              <a:t>* Aérobie : en présence d’oxygène</a:t>
            </a:r>
            <a:endParaRPr lang="fr-FR" sz="700" dirty="0"/>
          </a:p>
        </p:txBody>
      </p:sp>
      <p:sp>
        <p:nvSpPr>
          <p:cNvPr id="13" name="Rectangle 12"/>
          <p:cNvSpPr/>
          <p:nvPr/>
        </p:nvSpPr>
        <p:spPr>
          <a:xfrm rot="19966070">
            <a:off x="5817205" y="736341"/>
            <a:ext cx="1144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Mots clefs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3288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381</Words>
  <Application>Microsoft Office PowerPoint</Application>
  <PresentationFormat>Affichage à l'écran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Conseil Général des Hauts-de-Seine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CUSSON Bertrand - PCVAU/DDA/SDD/UPPOE</dc:creator>
  <cp:lastModifiedBy>CUSSON Bertrand - PCVAU/DDA/SDD/URIDD</cp:lastModifiedBy>
  <cp:revision>439</cp:revision>
  <cp:lastPrinted>2018-11-09T12:00:12Z</cp:lastPrinted>
  <dcterms:created xsi:type="dcterms:W3CDTF">2018-07-31T09:06:44Z</dcterms:created>
  <dcterms:modified xsi:type="dcterms:W3CDTF">2020-02-21T11:20:46Z</dcterms:modified>
</cp:coreProperties>
</file>